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11.png"/><Relationship Id="rId8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36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9.png"/><Relationship Id="rId6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7.png"/><Relationship Id="rId6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4.png"/><Relationship Id="rId6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3.png"/><Relationship Id="rId6" Type="http://schemas.openxmlformats.org/officeDocument/2006/relationships/image" Target="../media/image4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4.png"/><Relationship Id="rId6" Type="http://schemas.openxmlformats.org/officeDocument/2006/relationships/image" Target="../media/image3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9.png"/><Relationship Id="rId6" Type="http://schemas.openxmlformats.org/officeDocument/2006/relationships/image" Target="../media/image3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1.png"/><Relationship Id="rId6" Type="http://schemas.openxmlformats.org/officeDocument/2006/relationships/image" Target="../media/image4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7.png"/><Relationship Id="rId6" Type="http://schemas.openxmlformats.org/officeDocument/2006/relationships/image" Target="../media/image4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0.png"/><Relationship Id="rId6" Type="http://schemas.openxmlformats.org/officeDocument/2006/relationships/hyperlink" Target="http://www.more.ufsc.br/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Relationship Id="rId4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028700" y="8906684"/>
            <a:ext cx="16230600" cy="3105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1028700" y="9114600"/>
            <a:ext cx="9797483" cy="4953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2249478" y="9171750"/>
            <a:ext cx="5009822" cy="285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BIBLIOTECA CENTRAL PROFESSOR EURICO BACK</a:t>
            </a:r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 rot="5400000">
            <a:off x="16672704" y="5034647"/>
            <a:ext cx="955004" cy="218188"/>
            <a:chOff x="642" y="0"/>
            <a:chExt cx="1273338" cy="290918"/>
          </a:xfrm>
        </p:grpSpPr>
        <p:sp>
          <p:nvSpPr>
            <p:cNvPr id="88" name="Google Shape;88;p13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3"/>
          <p:cNvSpPr txBox="1"/>
          <p:nvPr/>
        </p:nvSpPr>
        <p:spPr>
          <a:xfrm>
            <a:off x="3077769" y="3995101"/>
            <a:ext cx="1171686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PROCEDIMENTOS PARA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ELABORAÇÃO DE CITAÇÕES (NBR 10520:2002) E REFERÊNCIAS (NBR6023:2018) - ABNT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5570" y="1028700"/>
            <a:ext cx="11301259" cy="2655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/>
          <p:nvPr/>
        </p:nvSpPr>
        <p:spPr>
          <a:xfrm>
            <a:off x="1413041" y="1010571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2"/>
          <p:cNvSpPr txBox="1"/>
          <p:nvPr/>
        </p:nvSpPr>
        <p:spPr>
          <a:xfrm>
            <a:off x="1698979" y="3382297"/>
            <a:ext cx="15560321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A citação de textos em língua estrangeira, pode ser feita pela:</a:t>
            </a:r>
            <a:endParaRPr/>
          </a:p>
        </p:txBody>
      </p:sp>
      <p:pic>
        <p:nvPicPr>
          <p:cNvPr id="255" name="Google Shape;2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75564" y="1010571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93938" y="9258300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22"/>
          <p:cNvGrpSpPr/>
          <p:nvPr/>
        </p:nvGrpSpPr>
        <p:grpSpPr>
          <a:xfrm rot="-5400000">
            <a:off x="200676" y="4912154"/>
            <a:ext cx="955004" cy="218188"/>
            <a:chOff x="642" y="0"/>
            <a:chExt cx="1273338" cy="290918"/>
          </a:xfrm>
        </p:grpSpPr>
        <p:sp>
          <p:nvSpPr>
            <p:cNvPr id="258" name="Google Shape;258;p22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22"/>
          <p:cNvSpPr txBox="1"/>
          <p:nvPr/>
        </p:nvSpPr>
        <p:spPr>
          <a:xfrm>
            <a:off x="1714224" y="1339850"/>
            <a:ext cx="10671389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CITAÇÃO DIRETA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outro idioma</a:t>
            </a:r>
            <a:endParaRPr b="0" i="0" sz="5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2"/>
          <p:cNvSpPr txBox="1"/>
          <p:nvPr/>
        </p:nvSpPr>
        <p:spPr>
          <a:xfrm>
            <a:off x="1921148" y="7742447"/>
            <a:ext cx="14995252" cy="1269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“Nos primeiros mecanismos citados empregam-se moléculas com grupos químicos capazes de reagir entre si para gerar a união entre elas.” (MACCHI, 2003, p. 55, tradução nossa).</a:t>
            </a:r>
            <a:endParaRPr/>
          </a:p>
        </p:txBody>
      </p:sp>
      <p:sp>
        <p:nvSpPr>
          <p:cNvPr id="263" name="Google Shape;263;p22"/>
          <p:cNvSpPr/>
          <p:nvPr/>
        </p:nvSpPr>
        <p:spPr>
          <a:xfrm rot="5400000">
            <a:off x="5799492" y="-1347788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"/>
          <p:cNvSpPr txBox="1"/>
          <p:nvPr/>
        </p:nvSpPr>
        <p:spPr>
          <a:xfrm>
            <a:off x="2067385" y="4761936"/>
            <a:ext cx="14419211" cy="2500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30043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2999"/>
              <a:buFont typeface="Noto Sans Symbols"/>
              <a:buChar char="✔"/>
            </a:pPr>
            <a:r>
              <a:rPr b="0" i="0" lang="en-US" sz="2999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citação na língua original;</a:t>
            </a:r>
            <a:endParaRPr/>
          </a:p>
          <a:p>
            <a:pPr indent="-266763" lvl="0" marL="457200" marR="0" rtl="0" algn="l">
              <a:lnSpc>
                <a:spcPct val="13004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99"/>
              <a:buFont typeface="Noto Sans Symbols"/>
              <a:buNone/>
            </a:pPr>
            <a:r>
              <a:t/>
            </a:r>
            <a:endParaRPr b="0" i="0" sz="2999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30043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2999"/>
              <a:buFont typeface="Noto Sans Symbols"/>
              <a:buChar char="✔"/>
            </a:pPr>
            <a:r>
              <a:rPr b="0" i="0" lang="en-US" sz="2999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tradução do texto indicando, após a chamada do autor, a expressão: tradução nossa.</a:t>
            </a:r>
            <a:endParaRPr/>
          </a:p>
          <a:p>
            <a:pPr indent="-266763" lvl="0" marL="457200" marR="0" rtl="0" algn="l">
              <a:lnSpc>
                <a:spcPct val="13004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99"/>
              <a:buFont typeface="Noto Sans Symbols"/>
              <a:buNone/>
            </a:pPr>
            <a:r>
              <a:t/>
            </a:r>
            <a:endParaRPr b="0" i="0" sz="2999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63" lvl="0" marL="457200" marR="0" rtl="0" algn="l">
              <a:lnSpc>
                <a:spcPct val="13004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99"/>
              <a:buFont typeface="Noto Sans Symbols"/>
              <a:buNone/>
            </a:pPr>
            <a:r>
              <a:t/>
            </a:r>
            <a:endParaRPr b="0" i="0" sz="2999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/>
          <p:nvPr/>
        </p:nvSpPr>
        <p:spPr>
          <a:xfrm>
            <a:off x="1413041" y="1010571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3"/>
          <p:cNvSpPr txBox="1"/>
          <p:nvPr/>
        </p:nvSpPr>
        <p:spPr>
          <a:xfrm>
            <a:off x="1698979" y="3020599"/>
            <a:ext cx="15172132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“Neste sentido, [...] se reconhece no processo de produção rural a </a:t>
            </a:r>
            <a:r>
              <a:rPr b="1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vigência de leis biológicas de reprodução</a:t>
            </a: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 e a utilização de formas primitivas de uso da energia  [fotossíntese].’’ ( SILVA, 1999, p. 179, grifo nosso).</a:t>
            </a:r>
            <a:endParaRPr/>
          </a:p>
        </p:txBody>
      </p:sp>
      <p:pic>
        <p:nvPicPr>
          <p:cNvPr id="271" name="Google Shape;27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442" y="1355485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69831" y="9258300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23"/>
          <p:cNvGrpSpPr/>
          <p:nvPr/>
        </p:nvGrpSpPr>
        <p:grpSpPr>
          <a:xfrm rot="-5400000">
            <a:off x="243808" y="8671222"/>
            <a:ext cx="955004" cy="218188"/>
            <a:chOff x="642" y="0"/>
            <a:chExt cx="1273338" cy="290918"/>
          </a:xfrm>
        </p:grpSpPr>
        <p:sp>
          <p:nvSpPr>
            <p:cNvPr id="274" name="Google Shape;274;p23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" name="Google Shape;277;p23"/>
          <p:cNvSpPr/>
          <p:nvPr/>
        </p:nvSpPr>
        <p:spPr>
          <a:xfrm rot="5400000">
            <a:off x="5799492" y="-1347788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3"/>
          <p:cNvSpPr txBox="1"/>
          <p:nvPr/>
        </p:nvSpPr>
        <p:spPr>
          <a:xfrm>
            <a:off x="1698979" y="1350490"/>
            <a:ext cx="10671389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CITAÇÃO DIRETA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uso de colchetes e grifos</a:t>
            </a:r>
            <a:endParaRPr b="0" i="0" sz="5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3"/>
          <p:cNvSpPr txBox="1"/>
          <p:nvPr/>
        </p:nvSpPr>
        <p:spPr>
          <a:xfrm>
            <a:off x="11679703" y="1020096"/>
            <a:ext cx="5921464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Usa-se colchetes para indicar supressões [...], interpolações, acréscimos ou comentários [  ]. </a:t>
            </a:r>
            <a:endParaRPr/>
          </a:p>
        </p:txBody>
      </p:sp>
      <p:grpSp>
        <p:nvGrpSpPr>
          <p:cNvPr id="280" name="Google Shape;280;p23"/>
          <p:cNvGrpSpPr/>
          <p:nvPr/>
        </p:nvGrpSpPr>
        <p:grpSpPr>
          <a:xfrm>
            <a:off x="1758715" y="5798199"/>
            <a:ext cx="15112394" cy="3461717"/>
            <a:chOff x="0" y="0"/>
            <a:chExt cx="20149859" cy="4615623"/>
          </a:xfrm>
        </p:grpSpPr>
        <p:grpSp>
          <p:nvGrpSpPr>
            <p:cNvPr id="281" name="Google Shape;281;p23"/>
            <p:cNvGrpSpPr/>
            <p:nvPr/>
          </p:nvGrpSpPr>
          <p:grpSpPr>
            <a:xfrm>
              <a:off x="0" y="0"/>
              <a:ext cx="20149859" cy="4615623"/>
              <a:chOff x="0" y="0"/>
              <a:chExt cx="11875857" cy="2720340"/>
            </a:xfrm>
          </p:grpSpPr>
          <p:sp>
            <p:nvSpPr>
              <p:cNvPr id="282" name="Google Shape;282;p23"/>
              <p:cNvSpPr/>
              <p:nvPr/>
            </p:nvSpPr>
            <p:spPr>
              <a:xfrm>
                <a:off x="0" y="0"/>
                <a:ext cx="450850" cy="450850"/>
              </a:xfrm>
              <a:custGeom>
                <a:rect b="b" l="l" r="r" t="t"/>
                <a:pathLst>
                  <a:path extrusionOk="0" h="450850" w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solidFill>
                <a:srgbClr val="3E5B2A"/>
              </a:solidFill>
              <a:ln>
                <a:noFill/>
              </a:ln>
            </p:spPr>
          </p:sp>
          <p:sp>
            <p:nvSpPr>
              <p:cNvPr id="283" name="Google Shape;283;p23"/>
              <p:cNvSpPr/>
              <p:nvPr/>
            </p:nvSpPr>
            <p:spPr>
              <a:xfrm>
                <a:off x="0" y="450850"/>
                <a:ext cx="11875857" cy="2269490"/>
              </a:xfrm>
              <a:custGeom>
                <a:rect b="b" l="l" r="r" t="t"/>
                <a:pathLst>
                  <a:path extrusionOk="0" h="2269490" w="11875857">
                    <a:moveTo>
                      <a:pt x="11286578" y="0"/>
                    </a:moveTo>
                    <a:lnTo>
                      <a:pt x="0" y="0"/>
                    </a:lnTo>
                    <a:lnTo>
                      <a:pt x="0" y="2269490"/>
                    </a:lnTo>
                    <a:lnTo>
                      <a:pt x="11286578" y="2269490"/>
                    </a:lnTo>
                    <a:lnTo>
                      <a:pt x="11286578" y="2268220"/>
                    </a:lnTo>
                    <a:lnTo>
                      <a:pt x="11875857" y="1134110"/>
                    </a:lnTo>
                    <a:close/>
                  </a:path>
                </a:pathLst>
              </a:custGeom>
              <a:solidFill>
                <a:srgbClr val="ABDF7A"/>
              </a:solidFill>
              <a:ln>
                <a:noFill/>
              </a:ln>
            </p:spPr>
          </p:sp>
        </p:grpSp>
        <p:sp>
          <p:nvSpPr>
            <p:cNvPr id="284" name="Google Shape;284;p23"/>
            <p:cNvSpPr txBox="1"/>
            <p:nvPr/>
          </p:nvSpPr>
          <p:spPr>
            <a:xfrm>
              <a:off x="562156" y="1067399"/>
              <a:ext cx="18838185" cy="2835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 caso de grifo: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Quando a obra original apresenta destaque, faz-se a indicação: grifo do autor.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Quanto o autor do trabalho faz o destaque em uma citação, faz-se a indicação: grifo nosso.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/>
          <p:nvPr/>
        </p:nvSpPr>
        <p:spPr>
          <a:xfrm>
            <a:off x="1413041" y="1010571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64" y="1028700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14034" y="9297842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24"/>
          <p:cNvGrpSpPr/>
          <p:nvPr/>
        </p:nvGrpSpPr>
        <p:grpSpPr>
          <a:xfrm rot="-5400000">
            <a:off x="209331" y="8653093"/>
            <a:ext cx="955004" cy="218188"/>
            <a:chOff x="642" y="0"/>
            <a:chExt cx="1273338" cy="290918"/>
          </a:xfrm>
        </p:grpSpPr>
        <p:sp>
          <p:nvSpPr>
            <p:cNvPr id="293" name="Google Shape;293;p24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24"/>
          <p:cNvSpPr txBox="1"/>
          <p:nvPr/>
        </p:nvSpPr>
        <p:spPr>
          <a:xfrm>
            <a:off x="1784117" y="982546"/>
            <a:ext cx="14984596" cy="2115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CITAÇÃO INDIRETA OU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PARÁFRASE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 rot="5400000">
            <a:off x="5884630" y="-1779108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4"/>
          <p:cNvSpPr txBox="1"/>
          <p:nvPr/>
        </p:nvSpPr>
        <p:spPr>
          <a:xfrm>
            <a:off x="2026072" y="3467100"/>
            <a:ext cx="14280727" cy="3808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a transcrição das ideias de um autor ou mais autores usando as nossas próprias palavras.</a:t>
            </a:r>
            <a:endParaRPr/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 ser incentivada pois o pesquisador compreende e gera conhecimento a partir do conhecimento de outros autores.</a:t>
            </a:r>
            <a:endParaRPr/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Sua apresentação dispensa o uso de aspas duplas, não há limites de linhas para sua indicação e não há obrigatoriedade de indicar a página da obra em que se encontra o trecho utilizado.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/>
          <p:nvPr/>
        </p:nvSpPr>
        <p:spPr>
          <a:xfrm>
            <a:off x="1413041" y="1010571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5"/>
          <p:cNvSpPr txBox="1"/>
          <p:nvPr/>
        </p:nvSpPr>
        <p:spPr>
          <a:xfrm>
            <a:off x="1698979" y="3392774"/>
            <a:ext cx="15360362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Conforme a classificação proposta por Rauen (1999), a ironia seria assim uma forma implícita de heterogeneidade mostrada.</a:t>
            </a:r>
            <a:endParaRPr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5"/>
          <p:cNvSpPr txBox="1"/>
          <p:nvPr/>
        </p:nvSpPr>
        <p:spPr>
          <a:xfrm>
            <a:off x="2446024" y="2805339"/>
            <a:ext cx="5501237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2999"/>
              <a:buFont typeface="Noto Sans Symbols"/>
              <a:buChar char="⮚"/>
            </a:pPr>
            <a:r>
              <a:rPr b="0" i="0" lang="en-US" sz="2999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citação dentro da sentença</a:t>
            </a:r>
            <a:endParaRPr b="0" i="0" sz="2999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99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64" y="1028700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14034" y="9297842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25"/>
          <p:cNvGrpSpPr/>
          <p:nvPr/>
        </p:nvGrpSpPr>
        <p:grpSpPr>
          <a:xfrm rot="-5400000">
            <a:off x="209331" y="8653093"/>
            <a:ext cx="955004" cy="218188"/>
            <a:chOff x="642" y="0"/>
            <a:chExt cx="1273338" cy="290918"/>
          </a:xfrm>
        </p:grpSpPr>
        <p:sp>
          <p:nvSpPr>
            <p:cNvPr id="309" name="Google Shape;309;p25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2" name="Google Shape;312;p25"/>
          <p:cNvSpPr txBox="1"/>
          <p:nvPr/>
        </p:nvSpPr>
        <p:spPr>
          <a:xfrm>
            <a:off x="2411600" y="4984878"/>
            <a:ext cx="6961000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3000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citação dentro do parênteses</a:t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5"/>
          <p:cNvSpPr txBox="1"/>
          <p:nvPr/>
        </p:nvSpPr>
        <p:spPr>
          <a:xfrm>
            <a:off x="1784117" y="5540877"/>
            <a:ext cx="1527522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A análise e a interpretação dos dados é a etapa do trabalho que corresponde à apresentação dos resultados obtidos na pesquisa e sua análise relacionado aos objetivos e hipóteses do trabalho (RAUEN, 1999).</a:t>
            </a:r>
            <a:endParaRPr/>
          </a:p>
        </p:txBody>
      </p:sp>
      <p:sp>
        <p:nvSpPr>
          <p:cNvPr id="314" name="Google Shape;314;p25"/>
          <p:cNvSpPr txBox="1"/>
          <p:nvPr/>
        </p:nvSpPr>
        <p:spPr>
          <a:xfrm>
            <a:off x="2429828" y="7623211"/>
            <a:ext cx="5207888" cy="988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3000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na referência</a:t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5"/>
          <p:cNvSpPr txBox="1"/>
          <p:nvPr/>
        </p:nvSpPr>
        <p:spPr>
          <a:xfrm>
            <a:off x="1802345" y="8211739"/>
            <a:ext cx="15256996" cy="2107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RAUEN, Fábio José. </a:t>
            </a:r>
            <a:r>
              <a:rPr b="1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Elementos de iniciação à pesquisa</a:t>
            </a: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. Rio do Sul, SC: Nova Era, 1999.</a:t>
            </a:r>
            <a:endParaRPr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5"/>
          <p:cNvSpPr txBox="1"/>
          <p:nvPr/>
        </p:nvSpPr>
        <p:spPr>
          <a:xfrm>
            <a:off x="1784117" y="982546"/>
            <a:ext cx="14984596" cy="2115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CITAÇÃO INDIRETA OU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PARÁFRASE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5"/>
          <p:cNvSpPr/>
          <p:nvPr/>
        </p:nvSpPr>
        <p:spPr>
          <a:xfrm rot="5400000">
            <a:off x="5884630" y="-1779108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"/>
          <p:cNvSpPr/>
          <p:nvPr/>
        </p:nvSpPr>
        <p:spPr>
          <a:xfrm>
            <a:off x="1413041" y="1010571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64" y="1028700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81022" y="1219245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Google Shape;325;p26"/>
          <p:cNvGrpSpPr/>
          <p:nvPr/>
        </p:nvGrpSpPr>
        <p:grpSpPr>
          <a:xfrm rot="-5400000">
            <a:off x="209331" y="8653093"/>
            <a:ext cx="955004" cy="218188"/>
            <a:chOff x="642" y="0"/>
            <a:chExt cx="1273338" cy="290918"/>
          </a:xfrm>
        </p:grpSpPr>
        <p:sp>
          <p:nvSpPr>
            <p:cNvPr id="326" name="Google Shape;326;p26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26"/>
          <p:cNvGrpSpPr/>
          <p:nvPr/>
        </p:nvGrpSpPr>
        <p:grpSpPr>
          <a:xfrm>
            <a:off x="1706499" y="7785968"/>
            <a:ext cx="3950406" cy="1688336"/>
            <a:chOff x="0" y="0"/>
            <a:chExt cx="5267208" cy="2251115"/>
          </a:xfrm>
        </p:grpSpPr>
        <p:grpSp>
          <p:nvGrpSpPr>
            <p:cNvPr id="330" name="Google Shape;330;p26"/>
            <p:cNvGrpSpPr/>
            <p:nvPr/>
          </p:nvGrpSpPr>
          <p:grpSpPr>
            <a:xfrm>
              <a:off x="0" y="0"/>
              <a:ext cx="5267208" cy="2251115"/>
              <a:chOff x="0" y="0"/>
              <a:chExt cx="6365113" cy="2720340"/>
            </a:xfrm>
          </p:grpSpPr>
          <p:sp>
            <p:nvSpPr>
              <p:cNvPr id="331" name="Google Shape;331;p26"/>
              <p:cNvSpPr/>
              <p:nvPr/>
            </p:nvSpPr>
            <p:spPr>
              <a:xfrm>
                <a:off x="0" y="0"/>
                <a:ext cx="450850" cy="450850"/>
              </a:xfrm>
              <a:custGeom>
                <a:rect b="b" l="l" r="r" t="t"/>
                <a:pathLst>
                  <a:path extrusionOk="0" h="450850" w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solidFill>
                <a:srgbClr val="3E5B2A"/>
              </a:solidFill>
              <a:ln>
                <a:noFill/>
              </a:ln>
            </p:spPr>
          </p:sp>
          <p:sp>
            <p:nvSpPr>
              <p:cNvPr id="332" name="Google Shape;332;p26"/>
              <p:cNvSpPr/>
              <p:nvPr/>
            </p:nvSpPr>
            <p:spPr>
              <a:xfrm>
                <a:off x="0" y="450850"/>
                <a:ext cx="6365113" cy="2269490"/>
              </a:xfrm>
              <a:custGeom>
                <a:rect b="b" l="l" r="r" t="t"/>
                <a:pathLst>
                  <a:path extrusionOk="0" h="2269490" w="6365113">
                    <a:moveTo>
                      <a:pt x="5775833" y="0"/>
                    </a:moveTo>
                    <a:lnTo>
                      <a:pt x="0" y="0"/>
                    </a:lnTo>
                    <a:lnTo>
                      <a:pt x="0" y="2269490"/>
                    </a:lnTo>
                    <a:lnTo>
                      <a:pt x="5775833" y="2269490"/>
                    </a:lnTo>
                    <a:lnTo>
                      <a:pt x="5775833" y="2268220"/>
                    </a:lnTo>
                    <a:lnTo>
                      <a:pt x="6365113" y="1134110"/>
                    </a:lnTo>
                    <a:close/>
                  </a:path>
                </a:pathLst>
              </a:custGeom>
              <a:solidFill>
                <a:srgbClr val="ABDF7A"/>
              </a:solidFill>
              <a:ln>
                <a:noFill/>
              </a:ln>
            </p:spPr>
          </p:sp>
        </p:grpSp>
        <p:sp>
          <p:nvSpPr>
            <p:cNvPr id="333" name="Google Shape;333;p26"/>
            <p:cNvSpPr txBox="1"/>
            <p:nvPr/>
          </p:nvSpPr>
          <p:spPr>
            <a:xfrm>
              <a:off x="769879" y="727271"/>
              <a:ext cx="3727450" cy="1158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Referencia-se a 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obra consultada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26"/>
          <p:cNvSpPr txBox="1"/>
          <p:nvPr/>
        </p:nvSpPr>
        <p:spPr>
          <a:xfrm>
            <a:off x="2337194" y="4589640"/>
            <a:ext cx="14581771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 Korman (1968 apud PASQUALI </a:t>
            </a:r>
            <a:r>
              <a:rPr b="0" i="1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et al.</a:t>
            </a: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, 1981), afirma que outra variável que tem importância especial como característica de personalidade é a auto-estima.</a:t>
            </a:r>
            <a:endParaRPr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“Outra variável que tem importância especial como característica de personalidade é a auto-estima.” (KORMAN, 1968 apud PASQUALI </a:t>
            </a:r>
            <a:r>
              <a:rPr b="0" i="1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., 1981, p. 55).</a:t>
            </a:r>
            <a:endParaRPr/>
          </a:p>
        </p:txBody>
      </p:sp>
      <p:sp>
        <p:nvSpPr>
          <p:cNvPr id="335" name="Google Shape;335;p26"/>
          <p:cNvSpPr txBox="1"/>
          <p:nvPr/>
        </p:nvSpPr>
        <p:spPr>
          <a:xfrm>
            <a:off x="5982179" y="7709768"/>
            <a:ext cx="11811028" cy="208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PASQUALI, L. </a:t>
            </a:r>
            <a:r>
              <a:rPr b="0" i="1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et al.</a:t>
            </a: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 Satisfação na tarefa, auto-estima e dificuldade na tarefa: um modelo explicativo. </a:t>
            </a:r>
            <a:r>
              <a:rPr b="1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Revista de Administração de Empresas</a:t>
            </a: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, Rio de Janeiro, v. 21, n. 3, p. 53-57, jul./set. 1981.</a:t>
            </a:r>
            <a:endParaRPr/>
          </a:p>
          <a:p>
            <a:pPr indent="0" lvl="0" marL="0" marR="0" rtl="0" algn="just">
              <a:lnSpc>
                <a:spcPct val="125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6"/>
          <p:cNvSpPr txBox="1"/>
          <p:nvPr/>
        </p:nvSpPr>
        <p:spPr>
          <a:xfrm>
            <a:off x="1674744" y="712533"/>
            <a:ext cx="13409150" cy="1410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CITAÇÃO DE CITAÇÃO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(APUD)</a:t>
            </a:r>
            <a:endParaRPr/>
          </a:p>
        </p:txBody>
      </p:sp>
      <p:sp>
        <p:nvSpPr>
          <p:cNvPr id="337" name="Google Shape;337;p26"/>
          <p:cNvSpPr txBox="1"/>
          <p:nvPr/>
        </p:nvSpPr>
        <p:spPr>
          <a:xfrm>
            <a:off x="1698979" y="2514140"/>
            <a:ext cx="15560321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É a transcrição direta ou indireta de um texto em que não se teve acesso ao original.</a:t>
            </a:r>
            <a:endParaRPr/>
          </a:p>
        </p:txBody>
      </p:sp>
      <p:grpSp>
        <p:nvGrpSpPr>
          <p:cNvPr id="338" name="Google Shape;338;p26"/>
          <p:cNvGrpSpPr/>
          <p:nvPr/>
        </p:nvGrpSpPr>
        <p:grpSpPr>
          <a:xfrm>
            <a:off x="2027861" y="3309924"/>
            <a:ext cx="2154453" cy="1369236"/>
            <a:chOff x="-479" y="-957"/>
            <a:chExt cx="2872605" cy="1825647"/>
          </a:xfrm>
        </p:grpSpPr>
        <p:sp>
          <p:nvSpPr>
            <p:cNvPr id="339" name="Google Shape;339;p26"/>
            <p:cNvSpPr/>
            <p:nvPr/>
          </p:nvSpPr>
          <p:spPr>
            <a:xfrm>
              <a:off x="-479" y="-957"/>
              <a:ext cx="2872605" cy="1825647"/>
            </a:xfrm>
            <a:custGeom>
              <a:rect b="b" l="l" r="r" t="t"/>
              <a:pathLst>
                <a:path extrusionOk="0" h="4845215" w="7623809">
                  <a:moveTo>
                    <a:pt x="3810" y="0"/>
                  </a:moveTo>
                  <a:lnTo>
                    <a:pt x="0" y="3954945"/>
                  </a:lnTo>
                  <a:lnTo>
                    <a:pt x="0" y="4313085"/>
                  </a:lnTo>
                  <a:lnTo>
                    <a:pt x="3591560" y="4315625"/>
                  </a:lnTo>
                  <a:lnTo>
                    <a:pt x="3810000" y="4845215"/>
                  </a:lnTo>
                  <a:lnTo>
                    <a:pt x="4028440" y="4315625"/>
                  </a:lnTo>
                  <a:lnTo>
                    <a:pt x="7620000" y="4318165"/>
                  </a:lnTo>
                  <a:lnTo>
                    <a:pt x="7620000" y="3960025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BDF7A"/>
            </a:solidFill>
            <a:ln>
              <a:noFill/>
            </a:ln>
          </p:spPr>
        </p:sp>
        <p:sp>
          <p:nvSpPr>
            <p:cNvPr id="340" name="Google Shape;340;p26"/>
            <p:cNvSpPr txBox="1"/>
            <p:nvPr/>
          </p:nvSpPr>
          <p:spPr>
            <a:xfrm>
              <a:off x="301552" y="232068"/>
              <a:ext cx="2268542" cy="964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Obra não 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consultada</a:t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26"/>
          <p:cNvGrpSpPr/>
          <p:nvPr/>
        </p:nvGrpSpPr>
        <p:grpSpPr>
          <a:xfrm>
            <a:off x="5656551" y="3309933"/>
            <a:ext cx="2129969" cy="1341998"/>
            <a:chOff x="-473" y="-946"/>
            <a:chExt cx="2839959" cy="1789332"/>
          </a:xfrm>
        </p:grpSpPr>
        <p:sp>
          <p:nvSpPr>
            <p:cNvPr id="342" name="Google Shape;342;p26"/>
            <p:cNvSpPr/>
            <p:nvPr/>
          </p:nvSpPr>
          <p:spPr>
            <a:xfrm>
              <a:off x="-473" y="-946"/>
              <a:ext cx="2839959" cy="1789332"/>
            </a:xfrm>
            <a:custGeom>
              <a:rect b="b" l="l" r="r" t="t"/>
              <a:pathLst>
                <a:path extrusionOk="0" h="4803421" w="7623809">
                  <a:moveTo>
                    <a:pt x="3810" y="0"/>
                  </a:moveTo>
                  <a:lnTo>
                    <a:pt x="0" y="3913151"/>
                  </a:lnTo>
                  <a:lnTo>
                    <a:pt x="0" y="4271290"/>
                  </a:lnTo>
                  <a:lnTo>
                    <a:pt x="3591560" y="4273830"/>
                  </a:lnTo>
                  <a:lnTo>
                    <a:pt x="3810000" y="4803421"/>
                  </a:lnTo>
                  <a:lnTo>
                    <a:pt x="4028440" y="4273830"/>
                  </a:lnTo>
                  <a:lnTo>
                    <a:pt x="7620000" y="4276371"/>
                  </a:lnTo>
                  <a:lnTo>
                    <a:pt x="7620000" y="3918230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BDF7A"/>
            </a:solidFill>
            <a:ln>
              <a:noFill/>
            </a:ln>
          </p:spPr>
        </p:sp>
        <p:sp>
          <p:nvSpPr>
            <p:cNvPr id="343" name="Google Shape;343;p26"/>
            <p:cNvSpPr txBox="1"/>
            <p:nvPr/>
          </p:nvSpPr>
          <p:spPr>
            <a:xfrm>
              <a:off x="336425" y="623986"/>
              <a:ext cx="2093807" cy="498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Citador por</a:t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6"/>
          <p:cNvGrpSpPr/>
          <p:nvPr/>
        </p:nvGrpSpPr>
        <p:grpSpPr>
          <a:xfrm>
            <a:off x="8403554" y="3310642"/>
            <a:ext cx="3362347" cy="1341288"/>
            <a:chOff x="0" y="0"/>
            <a:chExt cx="4483129" cy="1788385"/>
          </a:xfrm>
        </p:grpSpPr>
        <p:sp>
          <p:nvSpPr>
            <p:cNvPr id="345" name="Google Shape;345;p26"/>
            <p:cNvSpPr/>
            <p:nvPr/>
          </p:nvSpPr>
          <p:spPr>
            <a:xfrm>
              <a:off x="0" y="0"/>
              <a:ext cx="4483129" cy="1788385"/>
            </a:xfrm>
            <a:custGeom>
              <a:rect b="b" l="l" r="r" t="t"/>
              <a:pathLst>
                <a:path extrusionOk="0" h="4517442" w="11324341">
                  <a:moveTo>
                    <a:pt x="0" y="0"/>
                  </a:moveTo>
                  <a:lnTo>
                    <a:pt x="0" y="3987852"/>
                  </a:lnTo>
                  <a:lnTo>
                    <a:pt x="1088390" y="3987852"/>
                  </a:lnTo>
                  <a:lnTo>
                    <a:pt x="1305560" y="4517442"/>
                  </a:lnTo>
                  <a:lnTo>
                    <a:pt x="1524000" y="3987852"/>
                  </a:lnTo>
                  <a:lnTo>
                    <a:pt x="11324341" y="3987852"/>
                  </a:lnTo>
                  <a:lnTo>
                    <a:pt x="11324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7A"/>
            </a:solidFill>
            <a:ln>
              <a:noFill/>
            </a:ln>
          </p:spPr>
        </p:sp>
        <p:sp>
          <p:nvSpPr>
            <p:cNvPr id="346" name="Google Shape;346;p26"/>
            <p:cNvSpPr txBox="1"/>
            <p:nvPr/>
          </p:nvSpPr>
          <p:spPr>
            <a:xfrm>
              <a:off x="595201" y="623986"/>
              <a:ext cx="3105997" cy="498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Obra consultada</a:t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26"/>
          <p:cNvSpPr/>
          <p:nvPr/>
        </p:nvSpPr>
        <p:spPr>
          <a:xfrm rot="5400000">
            <a:off x="5745710" y="-1897302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"/>
          <p:cNvSpPr/>
          <p:nvPr/>
        </p:nvSpPr>
        <p:spPr>
          <a:xfrm>
            <a:off x="1413041" y="1010571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64" y="4489929"/>
            <a:ext cx="683736" cy="6535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27"/>
          <p:cNvGrpSpPr/>
          <p:nvPr/>
        </p:nvGrpSpPr>
        <p:grpSpPr>
          <a:xfrm rot="-5400000">
            <a:off x="17117103" y="9148965"/>
            <a:ext cx="955004" cy="218188"/>
            <a:chOff x="642" y="0"/>
            <a:chExt cx="1273338" cy="290918"/>
          </a:xfrm>
        </p:grpSpPr>
        <p:sp>
          <p:nvSpPr>
            <p:cNvPr id="355" name="Google Shape;355;p27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8" name="Google Shape;35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4434" y="2404396"/>
            <a:ext cx="14091997" cy="733164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grpSp>
        <p:nvGrpSpPr>
          <p:cNvPr id="359" name="Google Shape;359;p27"/>
          <p:cNvGrpSpPr/>
          <p:nvPr/>
        </p:nvGrpSpPr>
        <p:grpSpPr>
          <a:xfrm>
            <a:off x="12268200" y="182816"/>
            <a:ext cx="5587134" cy="2221213"/>
            <a:chOff x="0" y="0"/>
            <a:chExt cx="7449513" cy="2961617"/>
          </a:xfrm>
        </p:grpSpPr>
        <p:grpSp>
          <p:nvGrpSpPr>
            <p:cNvPr id="360" name="Google Shape;360;p27"/>
            <p:cNvGrpSpPr/>
            <p:nvPr/>
          </p:nvGrpSpPr>
          <p:grpSpPr>
            <a:xfrm>
              <a:off x="0" y="0"/>
              <a:ext cx="7449513" cy="2759420"/>
              <a:chOff x="0" y="0"/>
              <a:chExt cx="7344009" cy="2720340"/>
            </a:xfrm>
          </p:grpSpPr>
          <p:sp>
            <p:nvSpPr>
              <p:cNvPr id="361" name="Google Shape;361;p27"/>
              <p:cNvSpPr/>
              <p:nvPr/>
            </p:nvSpPr>
            <p:spPr>
              <a:xfrm>
                <a:off x="0" y="0"/>
                <a:ext cx="450850" cy="450850"/>
              </a:xfrm>
              <a:custGeom>
                <a:rect b="b" l="l" r="r" t="t"/>
                <a:pathLst>
                  <a:path extrusionOk="0" h="450850" w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solidFill>
                <a:srgbClr val="3E5B2A"/>
              </a:solidFill>
              <a:ln>
                <a:noFill/>
              </a:ln>
            </p:spPr>
          </p:sp>
          <p:sp>
            <p:nvSpPr>
              <p:cNvPr id="362" name="Google Shape;362;p27"/>
              <p:cNvSpPr/>
              <p:nvPr/>
            </p:nvSpPr>
            <p:spPr>
              <a:xfrm>
                <a:off x="0" y="450850"/>
                <a:ext cx="7344009" cy="2269490"/>
              </a:xfrm>
              <a:custGeom>
                <a:rect b="b" l="l" r="r" t="t"/>
                <a:pathLst>
                  <a:path extrusionOk="0" h="2269490" w="7344009">
                    <a:moveTo>
                      <a:pt x="6754729" y="0"/>
                    </a:moveTo>
                    <a:lnTo>
                      <a:pt x="0" y="0"/>
                    </a:lnTo>
                    <a:lnTo>
                      <a:pt x="0" y="2269490"/>
                    </a:lnTo>
                    <a:lnTo>
                      <a:pt x="6754729" y="2269490"/>
                    </a:lnTo>
                    <a:lnTo>
                      <a:pt x="6754729" y="2268220"/>
                    </a:lnTo>
                    <a:lnTo>
                      <a:pt x="7344009" y="1134110"/>
                    </a:lnTo>
                    <a:close/>
                  </a:path>
                </a:pathLst>
              </a:custGeom>
              <a:solidFill>
                <a:srgbClr val="ABDF7A"/>
              </a:solidFill>
              <a:ln>
                <a:noFill/>
              </a:ln>
            </p:spPr>
          </p:sp>
        </p:grpSp>
        <p:sp>
          <p:nvSpPr>
            <p:cNvPr id="363" name="Google Shape;363;p27"/>
            <p:cNvSpPr txBox="1"/>
            <p:nvPr/>
          </p:nvSpPr>
          <p:spPr>
            <a:xfrm>
              <a:off x="425312" y="919457"/>
              <a:ext cx="6598888" cy="2042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1A1B18"/>
                  </a:solidFill>
                  <a:latin typeface="Arial"/>
                  <a:ea typeface="Arial"/>
                  <a:cs typeface="Arial"/>
                  <a:sym typeface="Arial"/>
                </a:rPr>
                <a:t>Indicar a página entre ( ) antes da data, se necessário</a:t>
              </a:r>
              <a:endParaRPr b="0" i="0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25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" name="Google Shape;364;p27"/>
          <p:cNvSpPr txBox="1"/>
          <p:nvPr/>
        </p:nvSpPr>
        <p:spPr>
          <a:xfrm>
            <a:off x="1645197" y="757577"/>
            <a:ext cx="7652151" cy="1410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SISTEMA DE CHAMADA: AUTOR-DATA</a:t>
            </a:r>
            <a:endParaRPr/>
          </a:p>
        </p:txBody>
      </p:sp>
      <p:sp>
        <p:nvSpPr>
          <p:cNvPr id="365" name="Google Shape;365;p27"/>
          <p:cNvSpPr/>
          <p:nvPr/>
        </p:nvSpPr>
        <p:spPr>
          <a:xfrm rot="5400000">
            <a:off x="5745710" y="-1897302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"/>
          <p:cNvSpPr/>
          <p:nvPr/>
        </p:nvSpPr>
        <p:spPr>
          <a:xfrm>
            <a:off x="1413041" y="1010571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64" y="1028700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14034" y="9297842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p28"/>
          <p:cNvGrpSpPr/>
          <p:nvPr/>
        </p:nvGrpSpPr>
        <p:grpSpPr>
          <a:xfrm rot="-5400000">
            <a:off x="209331" y="8653093"/>
            <a:ext cx="955004" cy="218188"/>
            <a:chOff x="642" y="0"/>
            <a:chExt cx="1273338" cy="290918"/>
          </a:xfrm>
        </p:grpSpPr>
        <p:sp>
          <p:nvSpPr>
            <p:cNvPr id="374" name="Google Shape;374;p28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7" name="Google Shape;377;p28"/>
          <p:cNvSpPr txBox="1"/>
          <p:nvPr/>
        </p:nvSpPr>
        <p:spPr>
          <a:xfrm>
            <a:off x="2413487" y="5320140"/>
            <a:ext cx="5207888" cy="988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D0035"/>
              </a:buClr>
              <a:buSzPts val="3000"/>
              <a:buFont typeface="Noto Sans Symbols"/>
              <a:buChar char="✔"/>
            </a:pPr>
            <a:r>
              <a:rPr b="0" i="0" lang="en-US" sz="3000" u="none" cap="none" strike="noStrike">
                <a:solidFill>
                  <a:srgbClr val="FD0035"/>
                </a:solidFill>
                <a:latin typeface="Arial"/>
                <a:ea typeface="Arial"/>
                <a:cs typeface="Arial"/>
                <a:sym typeface="Arial"/>
              </a:rPr>
              <a:t>No texto</a:t>
            </a:r>
            <a:endParaRPr b="0" i="0" sz="3000" u="none" cap="none" strike="noStrike">
              <a:solidFill>
                <a:srgbClr val="FD00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FD00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1784117" y="7986890"/>
            <a:ext cx="5819030" cy="25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8"/>
          <p:cNvSpPr txBox="1"/>
          <p:nvPr/>
        </p:nvSpPr>
        <p:spPr>
          <a:xfrm>
            <a:off x="2411600" y="7299720"/>
            <a:ext cx="5207888" cy="988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D0035"/>
              </a:buClr>
              <a:buSzPts val="3000"/>
              <a:buFont typeface="Noto Sans Symbols"/>
              <a:buChar char="✔"/>
            </a:pPr>
            <a:r>
              <a:rPr b="0" i="0" lang="en-US" sz="3000" u="none" cap="none" strike="noStrike">
                <a:solidFill>
                  <a:srgbClr val="FD0035"/>
                </a:solidFill>
                <a:latin typeface="Arial"/>
                <a:ea typeface="Arial"/>
                <a:cs typeface="Arial"/>
                <a:sym typeface="Arial"/>
              </a:rPr>
              <a:t>No rodapé</a:t>
            </a:r>
            <a:endParaRPr b="0" i="0" sz="3000" u="none" cap="none" strike="noStrike">
              <a:solidFill>
                <a:srgbClr val="FD00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FD00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8"/>
          <p:cNvSpPr txBox="1"/>
          <p:nvPr/>
        </p:nvSpPr>
        <p:spPr>
          <a:xfrm>
            <a:off x="1810406" y="1593543"/>
            <a:ext cx="14984596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INFORMAÇÃO VERBAL</a:t>
            </a:r>
            <a:endParaRPr/>
          </a:p>
        </p:txBody>
      </p:sp>
      <p:sp>
        <p:nvSpPr>
          <p:cNvPr id="381" name="Google Shape;381;p28"/>
          <p:cNvSpPr txBox="1"/>
          <p:nvPr/>
        </p:nvSpPr>
        <p:spPr>
          <a:xfrm>
            <a:off x="1784117" y="2801631"/>
            <a:ext cx="15475183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Informações obtidas por meio de anotações de aulas, depoimentos,  comunicações pessoais, debates, etc.</a:t>
            </a:r>
            <a:endParaRPr/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Deve-se indicar, entre parênteses, a expressão informação verbal, mencionando-se os dados disponíveis, somente em nota de rodapé.</a:t>
            </a:r>
            <a:endParaRPr/>
          </a:p>
        </p:txBody>
      </p:sp>
      <p:sp>
        <p:nvSpPr>
          <p:cNvPr id="382" name="Google Shape;382;p28"/>
          <p:cNvSpPr txBox="1"/>
          <p:nvPr/>
        </p:nvSpPr>
        <p:spPr>
          <a:xfrm>
            <a:off x="1784116" y="6033711"/>
            <a:ext cx="15475183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Bruckman citou a utilização de cobaias em experimentos semelhantes [...] (informação verbal).¹</a:t>
            </a:r>
            <a:endParaRPr/>
          </a:p>
        </p:txBody>
      </p:sp>
      <p:sp>
        <p:nvSpPr>
          <p:cNvPr id="383" name="Google Shape;383;p28"/>
          <p:cNvSpPr/>
          <p:nvPr/>
        </p:nvSpPr>
        <p:spPr>
          <a:xfrm rot="5400000">
            <a:off x="5884630" y="-1757542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8"/>
          <p:cNvSpPr/>
          <p:nvPr/>
        </p:nvSpPr>
        <p:spPr>
          <a:xfrm>
            <a:off x="1676400" y="8178842"/>
            <a:ext cx="1547830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¹ Notícia fornecida por John A. Smith no Congresso Internacional de Engenharia Genética, em Londres, em outubro de 2001.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"/>
          <p:cNvSpPr/>
          <p:nvPr/>
        </p:nvSpPr>
        <p:spPr>
          <a:xfrm>
            <a:off x="1413041" y="1010571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0" name="Google Shape;3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64" y="1028700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90434" y="993788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29"/>
          <p:cNvGrpSpPr/>
          <p:nvPr/>
        </p:nvGrpSpPr>
        <p:grpSpPr>
          <a:xfrm rot="-5400000">
            <a:off x="209331" y="8653093"/>
            <a:ext cx="955004" cy="218188"/>
            <a:chOff x="642" y="0"/>
            <a:chExt cx="1273338" cy="290918"/>
          </a:xfrm>
        </p:grpSpPr>
        <p:sp>
          <p:nvSpPr>
            <p:cNvPr id="393" name="Google Shape;393;p29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6" name="Google Shape;396;p29"/>
          <p:cNvSpPr/>
          <p:nvPr/>
        </p:nvSpPr>
        <p:spPr>
          <a:xfrm rot="5400000">
            <a:off x="5884630" y="-1757542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9"/>
          <p:cNvSpPr txBox="1"/>
          <p:nvPr/>
        </p:nvSpPr>
        <p:spPr>
          <a:xfrm>
            <a:off x="2347357" y="5441904"/>
            <a:ext cx="13852574" cy="1707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 Symbols"/>
              <a:buChar char="❖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coincidência de sobrenomes de autores, acrescenta-se as iniciais dos prenomes:</a:t>
            </a:r>
            <a:endParaRPr/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(SILVA, C., 1958)  (SILVA, O., 1958)</a:t>
            </a:r>
            <a:endParaRPr/>
          </a:p>
        </p:txBody>
      </p:sp>
      <p:sp>
        <p:nvSpPr>
          <p:cNvPr id="398" name="Google Shape;398;p29"/>
          <p:cNvSpPr txBox="1"/>
          <p:nvPr/>
        </p:nvSpPr>
        <p:spPr>
          <a:xfrm>
            <a:off x="2350128" y="2886176"/>
            <a:ext cx="13852574" cy="1707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 Symbols"/>
              <a:buChar char="❖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a citação de vários trabalhos de um mesmo autor, com a mesma data, usa-se letras minúsculas após a data. </a:t>
            </a:r>
            <a:endParaRPr/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 (2012a), Brasil (2012b).     Silva (1975a), Silva (1975b).</a:t>
            </a:r>
            <a:endParaRPr/>
          </a:p>
        </p:txBody>
      </p:sp>
      <p:sp>
        <p:nvSpPr>
          <p:cNvPr id="399" name="Google Shape;399;p29"/>
          <p:cNvSpPr txBox="1"/>
          <p:nvPr/>
        </p:nvSpPr>
        <p:spPr>
          <a:xfrm>
            <a:off x="2358441" y="7909940"/>
            <a:ext cx="13852574" cy="1707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 Symbols"/>
              <a:buChar char="❖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os prenomes tiverem as mesmas iniciais, colocam-se os prenomes por extenso:</a:t>
            </a:r>
            <a:endParaRPr/>
          </a:p>
          <a:p>
            <a:pPr indent="-266700" lvl="0" marL="45720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 Symbols"/>
              <a:buChar char="❖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(BARBOSA, Cássio, 1965)    (BARBOSA, Celso, 1965)</a:t>
            </a:r>
            <a:endParaRPr/>
          </a:p>
        </p:txBody>
      </p:sp>
      <p:sp>
        <p:nvSpPr>
          <p:cNvPr id="400" name="Google Shape;400;p29"/>
          <p:cNvSpPr txBox="1"/>
          <p:nvPr/>
        </p:nvSpPr>
        <p:spPr>
          <a:xfrm>
            <a:off x="1767011" y="1666329"/>
            <a:ext cx="14984596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CASOS ESPECIAIS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0"/>
          <p:cNvSpPr/>
          <p:nvPr/>
        </p:nvSpPr>
        <p:spPr>
          <a:xfrm>
            <a:off x="1413041" y="1010571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6" name="Google Shape;40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64" y="1028700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90434" y="993788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p30"/>
          <p:cNvGrpSpPr/>
          <p:nvPr/>
        </p:nvGrpSpPr>
        <p:grpSpPr>
          <a:xfrm rot="-5400000">
            <a:off x="209331" y="8653093"/>
            <a:ext cx="955004" cy="218188"/>
            <a:chOff x="642" y="0"/>
            <a:chExt cx="1273338" cy="290918"/>
          </a:xfrm>
        </p:grpSpPr>
        <p:sp>
          <p:nvSpPr>
            <p:cNvPr id="409" name="Google Shape;409;p30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" name="Google Shape;412;p30"/>
          <p:cNvSpPr txBox="1"/>
          <p:nvPr/>
        </p:nvSpPr>
        <p:spPr>
          <a:xfrm>
            <a:off x="1763901" y="1626638"/>
            <a:ext cx="14984596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CASOS ESPECIAIS</a:t>
            </a:r>
            <a:endParaRPr/>
          </a:p>
        </p:txBody>
      </p:sp>
      <p:sp>
        <p:nvSpPr>
          <p:cNvPr id="413" name="Google Shape;413;p30"/>
          <p:cNvSpPr/>
          <p:nvPr/>
        </p:nvSpPr>
        <p:spPr>
          <a:xfrm rot="5400000">
            <a:off x="5884630" y="-1757542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0"/>
          <p:cNvSpPr txBox="1"/>
          <p:nvPr/>
        </p:nvSpPr>
        <p:spPr>
          <a:xfrm>
            <a:off x="1784117" y="3001655"/>
            <a:ext cx="15475183" cy="5899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Documentos de um mesmo autor, publicados em anos diferentes e citados simultaneamente, tem suas datas separadas por vírgulas, em ordem cronológica:</a:t>
            </a:r>
            <a:endParaRPr/>
          </a:p>
          <a:p>
            <a:pPr indent="0" lvl="0" marL="0" marR="0" rtl="0" algn="ctr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Leite (1972, 1993, 1995)</a:t>
            </a:r>
            <a:endParaRPr/>
          </a:p>
          <a:p>
            <a:pPr indent="0" lvl="0" marL="0" marR="0" rtl="0" algn="just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Documentos de diversos autores citados de forma simultânea, são separados por ponto e vírgula e ordenados alfabeticamente:</a:t>
            </a:r>
            <a:endParaRPr/>
          </a:p>
          <a:p>
            <a:pPr indent="0" lvl="0" marL="0" marR="0" rtl="0" algn="just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(COLLY, 2009; MORASSUTTI, 2014; SILVA, 2010; ZANOL, 2010). 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0800000">
            <a:off x="426953" y="8244935"/>
            <a:ext cx="955004" cy="218188"/>
            <a:chOff x="642" y="0"/>
            <a:chExt cx="1273338" cy="290918"/>
          </a:xfrm>
        </p:grpSpPr>
        <p:sp>
          <p:nvSpPr>
            <p:cNvPr id="420" name="Google Shape;420;p31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3" name="Google Shape;423;p31"/>
          <p:cNvSpPr/>
          <p:nvPr/>
        </p:nvSpPr>
        <p:spPr>
          <a:xfrm>
            <a:off x="8673124" y="2522605"/>
            <a:ext cx="7345265" cy="28699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1"/>
          <p:cNvSpPr txBox="1"/>
          <p:nvPr/>
        </p:nvSpPr>
        <p:spPr>
          <a:xfrm>
            <a:off x="8666904" y="1624809"/>
            <a:ext cx="8300038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O QUE É REFERÊNCIA?</a:t>
            </a:r>
            <a:endParaRPr/>
          </a:p>
        </p:txBody>
      </p:sp>
      <p:pic>
        <p:nvPicPr>
          <p:cNvPr id="425" name="Google Shape;42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9908" y="672309"/>
            <a:ext cx="6379490" cy="919397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426" name="Google Shape;42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8681" y="8780557"/>
            <a:ext cx="4620095" cy="108572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1"/>
          <p:cNvSpPr txBox="1"/>
          <p:nvPr/>
        </p:nvSpPr>
        <p:spPr>
          <a:xfrm>
            <a:off x="8359588" y="4216324"/>
            <a:ext cx="8899712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Referência é o “conjunto padronizado de elementos descritivos, retirados de um documento, que permite sua identificação individual.” (ABNT, 2018).</a:t>
            </a:r>
            <a:endParaRPr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Somente colocamos como referência as publicações que foram citadas ao longo do texto. Tudo o que está citado deve ser referenciado e tudo o que está referenciado deve ser citado!</a:t>
            </a:r>
            <a:endParaRPr/>
          </a:p>
        </p:txBody>
      </p:sp>
      <p:pic>
        <p:nvPicPr>
          <p:cNvPr id="428" name="Google Shape;42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2827" y="6998744"/>
            <a:ext cx="683736" cy="653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1360923" y="943727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4"/>
          <p:cNvGrpSpPr/>
          <p:nvPr/>
        </p:nvGrpSpPr>
        <p:grpSpPr>
          <a:xfrm>
            <a:off x="16303816" y="1113728"/>
            <a:ext cx="955485" cy="218188"/>
            <a:chOff x="0" y="0"/>
            <a:chExt cx="1273980" cy="290918"/>
          </a:xfrm>
        </p:grpSpPr>
        <p:sp>
          <p:nvSpPr>
            <p:cNvPr id="99" name="Google Shape;99;p14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0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493760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64" y="4489929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64677" y="1534366"/>
            <a:ext cx="3078278" cy="72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75209" y="616942"/>
            <a:ext cx="11407383" cy="7333318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105" name="Google Shape;105;p14"/>
          <p:cNvGrpSpPr/>
          <p:nvPr/>
        </p:nvGrpSpPr>
        <p:grpSpPr>
          <a:xfrm>
            <a:off x="6315075" y="2776562"/>
            <a:ext cx="10944225" cy="1147061"/>
            <a:chOff x="0" y="0"/>
            <a:chExt cx="14592300" cy="1529415"/>
          </a:xfrm>
        </p:grpSpPr>
        <p:sp>
          <p:nvSpPr>
            <p:cNvPr id="106" name="Google Shape;106;p14"/>
            <p:cNvSpPr/>
            <p:nvPr/>
          </p:nvSpPr>
          <p:spPr>
            <a:xfrm>
              <a:off x="0" y="0"/>
              <a:ext cx="14592300" cy="1529415"/>
            </a:xfrm>
            <a:custGeom>
              <a:rect b="b" l="l" r="r" t="t"/>
              <a:pathLst>
                <a:path extrusionOk="0" h="388018" w="3702121">
                  <a:moveTo>
                    <a:pt x="0" y="0"/>
                  </a:moveTo>
                  <a:lnTo>
                    <a:pt x="3702121" y="0"/>
                  </a:lnTo>
                  <a:lnTo>
                    <a:pt x="3702121" y="388018"/>
                  </a:lnTo>
                  <a:lnTo>
                    <a:pt x="0" y="388018"/>
                  </a:lnTo>
                  <a:close/>
                </a:path>
              </a:pathLst>
            </a:custGeom>
            <a:solidFill>
              <a:srgbClr val="ABDF7A"/>
            </a:solidFill>
            <a:ln>
              <a:noFill/>
            </a:ln>
          </p:spPr>
        </p:sp>
        <p:sp>
          <p:nvSpPr>
            <p:cNvPr id="107" name="Google Shape;107;p14"/>
            <p:cNvSpPr txBox="1"/>
            <p:nvPr/>
          </p:nvSpPr>
          <p:spPr>
            <a:xfrm>
              <a:off x="304309" y="218140"/>
              <a:ext cx="13471948" cy="1158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 Norma especifica as características exigíveis para 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apresentação de citações em documentos. </a:t>
              </a:r>
              <a:endParaRPr/>
            </a:p>
          </p:txBody>
        </p:sp>
      </p:grpSp>
      <p:grpSp>
        <p:nvGrpSpPr>
          <p:cNvPr id="108" name="Google Shape;108;p14"/>
          <p:cNvGrpSpPr/>
          <p:nvPr/>
        </p:nvGrpSpPr>
        <p:grpSpPr>
          <a:xfrm>
            <a:off x="2340919" y="8246594"/>
            <a:ext cx="14306349" cy="1499479"/>
            <a:chOff x="0" y="0"/>
            <a:chExt cx="19075130" cy="1999305"/>
          </a:xfrm>
        </p:grpSpPr>
        <p:sp>
          <p:nvSpPr>
            <p:cNvPr id="109" name="Google Shape;109;p14"/>
            <p:cNvSpPr/>
            <p:nvPr/>
          </p:nvSpPr>
          <p:spPr>
            <a:xfrm>
              <a:off x="0" y="0"/>
              <a:ext cx="19075130" cy="1999305"/>
            </a:xfrm>
            <a:custGeom>
              <a:rect b="b" l="l" r="r" t="t"/>
              <a:pathLst>
                <a:path extrusionOk="0" h="507231" w="4839431">
                  <a:moveTo>
                    <a:pt x="0" y="0"/>
                  </a:moveTo>
                  <a:lnTo>
                    <a:pt x="4839431" y="0"/>
                  </a:lnTo>
                  <a:lnTo>
                    <a:pt x="4839431" y="507231"/>
                  </a:lnTo>
                  <a:lnTo>
                    <a:pt x="0" y="507231"/>
                  </a:lnTo>
                  <a:close/>
                </a:path>
              </a:pathLst>
            </a:custGeom>
            <a:solidFill>
              <a:srgbClr val="ABDF7A"/>
            </a:solidFill>
            <a:ln>
              <a:noFill/>
            </a:ln>
          </p:spPr>
        </p:sp>
        <p:sp>
          <p:nvSpPr>
            <p:cNvPr id="110" name="Google Shape;110;p14"/>
            <p:cNvSpPr txBox="1"/>
            <p:nvPr/>
          </p:nvSpPr>
          <p:spPr>
            <a:xfrm>
              <a:off x="282505" y="239769"/>
              <a:ext cx="18510122" cy="15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Citação é a “Menção de uma informação extraída de outra fonte.” (NBR 10520, 2002, p. 1). 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2"/>
          <p:cNvSpPr txBox="1"/>
          <p:nvPr/>
        </p:nvSpPr>
        <p:spPr>
          <a:xfrm>
            <a:off x="1665413" y="1485900"/>
            <a:ext cx="1388745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FORMATAÇÃO DAS REFERÊNCIAS</a:t>
            </a:r>
            <a:endParaRPr/>
          </a:p>
        </p:txBody>
      </p:sp>
      <p:sp>
        <p:nvSpPr>
          <p:cNvPr id="434" name="Google Shape;434;p32"/>
          <p:cNvSpPr txBox="1"/>
          <p:nvPr/>
        </p:nvSpPr>
        <p:spPr>
          <a:xfrm>
            <a:off x="2144383" y="2807638"/>
            <a:ext cx="14210941" cy="5787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As referências devem ser apresentadas com a seguinte formatação:</a:t>
            </a:r>
            <a:endParaRPr/>
          </a:p>
          <a:p>
            <a:pPr indent="0" lvl="0" marL="0" marR="0" rtl="0" algn="just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• alinhamento de texto à esquerda; </a:t>
            </a:r>
            <a:endParaRPr/>
          </a:p>
          <a:p>
            <a:pPr indent="0" lvl="0" marL="0" marR="0" rtl="0" algn="just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• espacejamento simples entre linhas;</a:t>
            </a:r>
            <a:endParaRPr/>
          </a:p>
          <a:p>
            <a:pPr indent="0" lvl="0" marL="0" marR="0" rtl="0" algn="just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• fonte tamanho 12 (Times New Roman ou Arial); </a:t>
            </a:r>
            <a:endParaRPr/>
          </a:p>
          <a:p>
            <a:pPr indent="0" lvl="0" marL="0" marR="0" rtl="0" algn="just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• ordenadas alfabeticamente; </a:t>
            </a:r>
            <a:endParaRPr/>
          </a:p>
          <a:p>
            <a:pPr indent="0" lvl="0" marL="0" marR="0" rtl="0" algn="just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• espaço de uma linha em branco entre cada referência; </a:t>
            </a:r>
            <a:endParaRPr/>
          </a:p>
          <a:p>
            <a:pPr indent="0" lvl="0" marL="0" marR="0" rtl="0" algn="just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• inseridas logo após o capítulo de conclusão do trabalho;</a:t>
            </a:r>
            <a:endParaRPr/>
          </a:p>
          <a:p>
            <a:pPr indent="0" lvl="0" marL="0" marR="0" rtl="0" algn="just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• o título da seção não possui indicativo numérico.</a:t>
            </a:r>
            <a:endParaRPr/>
          </a:p>
          <a:p>
            <a:pPr indent="0" lvl="0" marL="0" marR="0" rtl="0" algn="just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64" y="1028700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08130" y="9449738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32"/>
          <p:cNvGrpSpPr/>
          <p:nvPr/>
        </p:nvGrpSpPr>
        <p:grpSpPr>
          <a:xfrm rot="-5400000">
            <a:off x="209331" y="8478896"/>
            <a:ext cx="955004" cy="218188"/>
            <a:chOff x="642" y="0"/>
            <a:chExt cx="1273338" cy="290918"/>
          </a:xfrm>
        </p:grpSpPr>
        <p:sp>
          <p:nvSpPr>
            <p:cNvPr id="438" name="Google Shape;438;p32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Google Shape;441;p32"/>
          <p:cNvSpPr/>
          <p:nvPr/>
        </p:nvSpPr>
        <p:spPr>
          <a:xfrm rot="5400000">
            <a:off x="5745710" y="-1897302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2"/>
          <p:cNvSpPr/>
          <p:nvPr/>
        </p:nvSpPr>
        <p:spPr>
          <a:xfrm>
            <a:off x="1413041" y="1010571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64" y="1028700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37627" y="1048002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9" name="Google Shape;449;p33"/>
          <p:cNvGrpSpPr/>
          <p:nvPr/>
        </p:nvGrpSpPr>
        <p:grpSpPr>
          <a:xfrm rot="-5400000">
            <a:off x="209331" y="8478896"/>
            <a:ext cx="955004" cy="218188"/>
            <a:chOff x="642" y="0"/>
            <a:chExt cx="1273338" cy="290918"/>
          </a:xfrm>
        </p:grpSpPr>
        <p:sp>
          <p:nvSpPr>
            <p:cNvPr id="450" name="Google Shape;450;p33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3" name="Google Shape;453;p33"/>
          <p:cNvSpPr/>
          <p:nvPr/>
        </p:nvSpPr>
        <p:spPr>
          <a:xfrm rot="5400000">
            <a:off x="5819367" y="-2098332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3"/>
          <p:cNvSpPr/>
          <p:nvPr/>
        </p:nvSpPr>
        <p:spPr>
          <a:xfrm>
            <a:off x="1413041" y="1010571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5" name="Google Shape;455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3401" y="2231785"/>
            <a:ext cx="13682504" cy="780342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grpSp>
        <p:nvGrpSpPr>
          <p:cNvPr id="456" name="Google Shape;456;p33"/>
          <p:cNvGrpSpPr/>
          <p:nvPr/>
        </p:nvGrpSpPr>
        <p:grpSpPr>
          <a:xfrm>
            <a:off x="4926346" y="3437685"/>
            <a:ext cx="7842997" cy="610160"/>
            <a:chOff x="0" y="0"/>
            <a:chExt cx="10457329" cy="813547"/>
          </a:xfrm>
        </p:grpSpPr>
        <p:sp>
          <p:nvSpPr>
            <p:cNvPr id="457" name="Google Shape;457;p33"/>
            <p:cNvSpPr/>
            <p:nvPr/>
          </p:nvSpPr>
          <p:spPr>
            <a:xfrm>
              <a:off x="0" y="0"/>
              <a:ext cx="10457329" cy="813547"/>
            </a:xfrm>
            <a:custGeom>
              <a:rect b="b" l="l" r="r" t="t"/>
              <a:pathLst>
                <a:path extrusionOk="0" h="206400" w="2653063">
                  <a:moveTo>
                    <a:pt x="0" y="0"/>
                  </a:moveTo>
                  <a:lnTo>
                    <a:pt x="2653063" y="0"/>
                  </a:lnTo>
                  <a:lnTo>
                    <a:pt x="2653063" y="206400"/>
                  </a:lnTo>
                  <a:lnTo>
                    <a:pt x="0" y="206400"/>
                  </a:lnTo>
                  <a:close/>
                </a:path>
              </a:pathLst>
            </a:custGeom>
            <a:solidFill>
              <a:srgbClr val="ABDF7A"/>
            </a:solidFill>
            <a:ln>
              <a:noFill/>
            </a:ln>
          </p:spPr>
        </p:sp>
        <p:sp>
          <p:nvSpPr>
            <p:cNvPr id="458" name="Google Shape;458;p33"/>
            <p:cNvSpPr txBox="1"/>
            <p:nvPr/>
          </p:nvSpPr>
          <p:spPr>
            <a:xfrm>
              <a:off x="491142" y="162299"/>
              <a:ext cx="9475046" cy="498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Entre título e a 1ª referência - espaçamento de 1,5</a:t>
              </a:r>
              <a:endParaRPr/>
            </a:p>
          </p:txBody>
        </p:sp>
      </p:grpSp>
      <p:grpSp>
        <p:nvGrpSpPr>
          <p:cNvPr id="459" name="Google Shape;459;p33"/>
          <p:cNvGrpSpPr/>
          <p:nvPr/>
        </p:nvGrpSpPr>
        <p:grpSpPr>
          <a:xfrm>
            <a:off x="4926346" y="5149158"/>
            <a:ext cx="4551269" cy="381000"/>
            <a:chOff x="0" y="0"/>
            <a:chExt cx="6068359" cy="508000"/>
          </a:xfrm>
        </p:grpSpPr>
        <p:sp>
          <p:nvSpPr>
            <p:cNvPr id="460" name="Google Shape;460;p33"/>
            <p:cNvSpPr/>
            <p:nvPr/>
          </p:nvSpPr>
          <p:spPr>
            <a:xfrm>
              <a:off x="0" y="0"/>
              <a:ext cx="6068359" cy="508000"/>
            </a:xfrm>
            <a:custGeom>
              <a:rect b="b" l="l" r="r" t="t"/>
              <a:pathLst>
                <a:path extrusionOk="0" h="160217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60217"/>
                  </a:lnTo>
                  <a:lnTo>
                    <a:pt x="0" y="160217"/>
                  </a:lnTo>
                  <a:close/>
                </a:path>
              </a:pathLst>
            </a:custGeom>
            <a:solidFill>
              <a:srgbClr val="ABDF7A"/>
            </a:solidFill>
            <a:ln>
              <a:noFill/>
            </a:ln>
          </p:spPr>
        </p:sp>
        <p:sp>
          <p:nvSpPr>
            <p:cNvPr id="461" name="Google Shape;461;p33"/>
            <p:cNvSpPr txBox="1"/>
            <p:nvPr/>
          </p:nvSpPr>
          <p:spPr>
            <a:xfrm>
              <a:off x="1098276" y="9525"/>
              <a:ext cx="3364654" cy="498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 linha em branco</a:t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33"/>
          <p:cNvGrpSpPr/>
          <p:nvPr/>
        </p:nvGrpSpPr>
        <p:grpSpPr>
          <a:xfrm>
            <a:off x="1731520" y="6515754"/>
            <a:ext cx="3413313" cy="780064"/>
            <a:chOff x="0" y="0"/>
            <a:chExt cx="4551083" cy="1040086"/>
          </a:xfrm>
        </p:grpSpPr>
        <p:sp>
          <p:nvSpPr>
            <p:cNvPr id="463" name="Google Shape;463;p33"/>
            <p:cNvSpPr/>
            <p:nvPr/>
          </p:nvSpPr>
          <p:spPr>
            <a:xfrm>
              <a:off x="0" y="0"/>
              <a:ext cx="4551082" cy="1040086"/>
            </a:xfrm>
            <a:custGeom>
              <a:rect b="b" l="l" r="r" t="t"/>
              <a:pathLst>
                <a:path extrusionOk="0" h="222428" w="973275">
                  <a:moveTo>
                    <a:pt x="0" y="0"/>
                  </a:moveTo>
                  <a:lnTo>
                    <a:pt x="973275" y="0"/>
                  </a:lnTo>
                  <a:lnTo>
                    <a:pt x="973275" y="222428"/>
                  </a:lnTo>
                  <a:lnTo>
                    <a:pt x="0" y="222428"/>
                  </a:lnTo>
                  <a:close/>
                </a:path>
              </a:pathLst>
            </a:custGeom>
            <a:solidFill>
              <a:srgbClr val="ABDF7A"/>
            </a:solidFill>
            <a:ln>
              <a:noFill/>
            </a:ln>
          </p:spPr>
        </p:sp>
        <p:sp>
          <p:nvSpPr>
            <p:cNvPr id="464" name="Google Shape;464;p33"/>
            <p:cNvSpPr txBox="1"/>
            <p:nvPr/>
          </p:nvSpPr>
          <p:spPr>
            <a:xfrm>
              <a:off x="197946" y="42735"/>
              <a:ext cx="4353137" cy="964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Espaçamento entre as </a:t>
              </a:r>
              <a:endParaRPr/>
            </a:p>
            <a:p>
              <a:pPr indent="0" lvl="0" marL="0" marR="0" rt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linhas: simples ou 1,0</a:t>
              </a:r>
              <a:endParaRPr/>
            </a:p>
          </p:txBody>
        </p:sp>
      </p:grpSp>
      <p:sp>
        <p:nvSpPr>
          <p:cNvPr id="465" name="Google Shape;465;p33"/>
          <p:cNvSpPr txBox="1"/>
          <p:nvPr/>
        </p:nvSpPr>
        <p:spPr>
          <a:xfrm>
            <a:off x="1589316" y="1281079"/>
            <a:ext cx="1388745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FORMATAÇÃO DAS REFERÊNCIAS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2132" y="2815049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6623" y="7186210"/>
            <a:ext cx="7474753" cy="1756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7" name="Google Shape;477;p35"/>
          <p:cNvGrpSpPr/>
          <p:nvPr/>
        </p:nvGrpSpPr>
        <p:grpSpPr>
          <a:xfrm rot="-5400000">
            <a:off x="948509" y="4662202"/>
            <a:ext cx="955004" cy="218188"/>
            <a:chOff x="642" y="0"/>
            <a:chExt cx="1273338" cy="290918"/>
          </a:xfrm>
        </p:grpSpPr>
        <p:sp>
          <p:nvSpPr>
            <p:cNvPr id="478" name="Google Shape;478;p35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35"/>
          <p:cNvSpPr txBox="1"/>
          <p:nvPr/>
        </p:nvSpPr>
        <p:spPr>
          <a:xfrm>
            <a:off x="2002392" y="3960276"/>
            <a:ext cx="14283214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MODELOS DE REFERÊNCIAS</a:t>
            </a:r>
            <a:endParaRPr/>
          </a:p>
        </p:txBody>
      </p:sp>
      <p:sp>
        <p:nvSpPr>
          <p:cNvPr id="482" name="Google Shape;482;p35"/>
          <p:cNvSpPr/>
          <p:nvPr/>
        </p:nvSpPr>
        <p:spPr>
          <a:xfrm>
            <a:off x="1828800" y="919153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3" name="Google Shape;483;p35"/>
          <p:cNvGrpSpPr/>
          <p:nvPr/>
        </p:nvGrpSpPr>
        <p:grpSpPr>
          <a:xfrm rot="5400000">
            <a:off x="16329804" y="4750784"/>
            <a:ext cx="955004" cy="218188"/>
            <a:chOff x="642" y="0"/>
            <a:chExt cx="1273338" cy="290918"/>
          </a:xfrm>
        </p:grpSpPr>
        <p:sp>
          <p:nvSpPr>
            <p:cNvPr id="484" name="Google Shape;484;p35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7" name="Google Shape;487;p35"/>
          <p:cNvSpPr/>
          <p:nvPr/>
        </p:nvSpPr>
        <p:spPr>
          <a:xfrm>
            <a:off x="16354425" y="919153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3" name="Google Shape;49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1494" y="551397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5" name="Google Shape;495;p36"/>
          <p:cNvGrpSpPr/>
          <p:nvPr/>
        </p:nvGrpSpPr>
        <p:grpSpPr>
          <a:xfrm rot="10800000">
            <a:off x="3284175" y="5721226"/>
            <a:ext cx="955004" cy="218188"/>
            <a:chOff x="642" y="0"/>
            <a:chExt cx="1273338" cy="290918"/>
          </a:xfrm>
        </p:grpSpPr>
        <p:sp>
          <p:nvSpPr>
            <p:cNvPr id="496" name="Google Shape;496;p36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9" name="Google Shape;499;p36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0" name="Google Shape;50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05611" y="3319858"/>
            <a:ext cx="4370045" cy="669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6"/>
          <p:cNvPicPr preferRelativeResize="0"/>
          <p:nvPr/>
        </p:nvPicPr>
        <p:blipFill rotWithShape="1">
          <a:blip r:embed="rId6">
            <a:alphaModFix/>
          </a:blip>
          <a:srcRect b="0" l="463" r="463" t="0"/>
          <a:stretch/>
        </p:blipFill>
        <p:spPr>
          <a:xfrm>
            <a:off x="12114014" y="590370"/>
            <a:ext cx="5145286" cy="93886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502" name="Google Shape;502;p36"/>
          <p:cNvSpPr txBox="1"/>
          <p:nvPr/>
        </p:nvSpPr>
        <p:spPr>
          <a:xfrm>
            <a:off x="838200" y="937198"/>
            <a:ext cx="4114800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LIVRO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um autor</a:t>
            </a:r>
            <a:endParaRPr b="0" i="0" sz="5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6"/>
          <p:cNvSpPr txBox="1"/>
          <p:nvPr/>
        </p:nvSpPr>
        <p:spPr>
          <a:xfrm>
            <a:off x="1029199" y="3096905"/>
            <a:ext cx="5666005" cy="1704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TROTT, Paul.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Gestão da inovação e desenvolvimento de novos produtos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4. ed. São Paulo: Bookman, 2012.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7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9" name="Google Shape;509;p37"/>
          <p:cNvGrpSpPr/>
          <p:nvPr/>
        </p:nvGrpSpPr>
        <p:grpSpPr>
          <a:xfrm rot="10800000">
            <a:off x="16781557" y="9619998"/>
            <a:ext cx="955004" cy="218188"/>
            <a:chOff x="642" y="0"/>
            <a:chExt cx="1273338" cy="290918"/>
          </a:xfrm>
        </p:grpSpPr>
        <p:sp>
          <p:nvSpPr>
            <p:cNvPr id="510" name="Google Shape;510;p37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3" name="Google Shape;513;p37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4" name="Google Shape;514;p37"/>
          <p:cNvPicPr preferRelativeResize="0"/>
          <p:nvPr/>
        </p:nvPicPr>
        <p:blipFill rotWithShape="1">
          <a:blip r:embed="rId3">
            <a:alphaModFix/>
          </a:blip>
          <a:srcRect b="0" l="0" r="1310" t="0"/>
          <a:stretch/>
        </p:blipFill>
        <p:spPr>
          <a:xfrm>
            <a:off x="911862" y="4207546"/>
            <a:ext cx="9640472" cy="2578896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7"/>
          <p:cNvSpPr/>
          <p:nvPr/>
        </p:nvSpPr>
        <p:spPr>
          <a:xfrm>
            <a:off x="1028700" y="7058531"/>
            <a:ext cx="6682979" cy="1189932"/>
          </a:xfrm>
          <a:custGeom>
            <a:rect b="b" l="l" r="r" t="t"/>
            <a:pathLst>
              <a:path extrusionOk="0" h="510723" w="2868361">
                <a:moveTo>
                  <a:pt x="0" y="0"/>
                </a:moveTo>
                <a:lnTo>
                  <a:pt x="2868361" y="0"/>
                </a:lnTo>
                <a:lnTo>
                  <a:pt x="2868361" y="510723"/>
                </a:lnTo>
                <a:lnTo>
                  <a:pt x="0" y="510723"/>
                </a:lnTo>
                <a:close/>
              </a:path>
            </a:pathLst>
          </a:custGeom>
          <a:solidFill>
            <a:srgbClr val="ABDF7A"/>
          </a:solidFill>
          <a:ln>
            <a:noFill/>
          </a:ln>
        </p:spPr>
      </p:sp>
      <p:pic>
        <p:nvPicPr>
          <p:cNvPr id="516" name="Google Shape;51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1963" y="8335495"/>
            <a:ext cx="2581070" cy="81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75003" y="3763136"/>
            <a:ext cx="1939209" cy="812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85220" y="6361952"/>
            <a:ext cx="1828991" cy="9327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9" name="Google Shape;519;p37"/>
          <p:cNvGrpSpPr/>
          <p:nvPr/>
        </p:nvGrpSpPr>
        <p:grpSpPr>
          <a:xfrm>
            <a:off x="911862" y="2594647"/>
            <a:ext cx="9640472" cy="1564550"/>
            <a:chOff x="0" y="0"/>
            <a:chExt cx="12853963" cy="2086067"/>
          </a:xfrm>
        </p:grpSpPr>
        <p:sp>
          <p:nvSpPr>
            <p:cNvPr id="520" name="Google Shape;520;p37"/>
            <p:cNvSpPr/>
            <p:nvPr/>
          </p:nvSpPr>
          <p:spPr>
            <a:xfrm>
              <a:off x="0" y="0"/>
              <a:ext cx="12853963" cy="2086067"/>
            </a:xfrm>
            <a:custGeom>
              <a:rect b="b" l="l" r="r" t="t"/>
              <a:pathLst>
                <a:path extrusionOk="0" h="510723" w="3146984">
                  <a:moveTo>
                    <a:pt x="0" y="0"/>
                  </a:moveTo>
                  <a:lnTo>
                    <a:pt x="3146984" y="0"/>
                  </a:lnTo>
                  <a:lnTo>
                    <a:pt x="3146984" y="510723"/>
                  </a:lnTo>
                  <a:lnTo>
                    <a:pt x="0" y="510723"/>
                  </a:lnTo>
                  <a:close/>
                </a:path>
              </a:pathLst>
            </a:custGeom>
            <a:solidFill>
              <a:srgbClr val="ABDF7A"/>
            </a:solidFill>
            <a:ln>
              <a:noFill/>
            </a:ln>
          </p:spPr>
        </p:sp>
        <p:sp>
          <p:nvSpPr>
            <p:cNvPr id="521" name="Google Shape;521;p37"/>
            <p:cNvSpPr txBox="1"/>
            <p:nvPr/>
          </p:nvSpPr>
          <p:spPr>
            <a:xfrm>
              <a:off x="170916" y="98425"/>
              <a:ext cx="12341127" cy="1717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Quando o ano de publicação não puder ser localizado no documento, deve ser indicado um ano entre colchetes:</a:t>
              </a:r>
              <a:endParaRPr/>
            </a:p>
          </p:txBody>
        </p:sp>
      </p:grpSp>
      <p:grpSp>
        <p:nvGrpSpPr>
          <p:cNvPr id="522" name="Google Shape;522;p37"/>
          <p:cNvGrpSpPr/>
          <p:nvPr/>
        </p:nvGrpSpPr>
        <p:grpSpPr>
          <a:xfrm>
            <a:off x="11342619" y="2094947"/>
            <a:ext cx="6203978" cy="1564550"/>
            <a:chOff x="0" y="0"/>
            <a:chExt cx="8271971" cy="2086067"/>
          </a:xfrm>
        </p:grpSpPr>
        <p:sp>
          <p:nvSpPr>
            <p:cNvPr id="523" name="Google Shape;523;p37"/>
            <p:cNvSpPr/>
            <p:nvPr/>
          </p:nvSpPr>
          <p:spPr>
            <a:xfrm>
              <a:off x="0" y="0"/>
              <a:ext cx="8271971" cy="2086067"/>
            </a:xfrm>
            <a:custGeom>
              <a:rect b="b" l="l" r="r" t="t"/>
              <a:pathLst>
                <a:path extrusionOk="0" h="510723" w="2025193">
                  <a:moveTo>
                    <a:pt x="0" y="0"/>
                  </a:moveTo>
                  <a:lnTo>
                    <a:pt x="2025193" y="0"/>
                  </a:lnTo>
                  <a:lnTo>
                    <a:pt x="2025193" y="510723"/>
                  </a:lnTo>
                  <a:lnTo>
                    <a:pt x="0" y="510723"/>
                  </a:lnTo>
                  <a:close/>
                </a:path>
              </a:pathLst>
            </a:custGeom>
            <a:solidFill>
              <a:srgbClr val="ABDF7A"/>
            </a:solidFill>
            <a:ln>
              <a:noFill/>
            </a:ln>
          </p:spPr>
        </p:sp>
        <p:sp>
          <p:nvSpPr>
            <p:cNvPr id="524" name="Google Shape;524;p37"/>
            <p:cNvSpPr txBox="1"/>
            <p:nvPr/>
          </p:nvSpPr>
          <p:spPr>
            <a:xfrm>
              <a:off x="725964" y="200814"/>
              <a:ext cx="6904081" cy="1717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Usa-se a expressão sine loco [S. l.], caso não seja possível identificar o local:</a:t>
              </a:r>
              <a:endParaRPr/>
            </a:p>
          </p:txBody>
        </p:sp>
      </p:grpSp>
      <p:grpSp>
        <p:nvGrpSpPr>
          <p:cNvPr id="525" name="Google Shape;525;p37"/>
          <p:cNvGrpSpPr/>
          <p:nvPr/>
        </p:nvGrpSpPr>
        <p:grpSpPr>
          <a:xfrm>
            <a:off x="11342619" y="4648020"/>
            <a:ext cx="6227689" cy="1564550"/>
            <a:chOff x="0" y="0"/>
            <a:chExt cx="8303585" cy="2086067"/>
          </a:xfrm>
        </p:grpSpPr>
        <p:sp>
          <p:nvSpPr>
            <p:cNvPr id="526" name="Google Shape;526;p37"/>
            <p:cNvSpPr/>
            <p:nvPr/>
          </p:nvSpPr>
          <p:spPr>
            <a:xfrm>
              <a:off x="0" y="0"/>
              <a:ext cx="8303585" cy="2086067"/>
            </a:xfrm>
            <a:custGeom>
              <a:rect b="b" l="l" r="r" t="t"/>
              <a:pathLst>
                <a:path extrusionOk="0" h="510723" w="2032933">
                  <a:moveTo>
                    <a:pt x="0" y="0"/>
                  </a:moveTo>
                  <a:lnTo>
                    <a:pt x="2032933" y="0"/>
                  </a:lnTo>
                  <a:lnTo>
                    <a:pt x="2032933" y="510723"/>
                  </a:lnTo>
                  <a:lnTo>
                    <a:pt x="0" y="510723"/>
                  </a:lnTo>
                  <a:close/>
                </a:path>
              </a:pathLst>
            </a:custGeom>
            <a:solidFill>
              <a:srgbClr val="ABDF7A"/>
            </a:solidFill>
            <a:ln>
              <a:noFill/>
            </a:ln>
          </p:spPr>
        </p:sp>
        <p:sp>
          <p:nvSpPr>
            <p:cNvPr id="527" name="Google Shape;527;p37"/>
            <p:cNvSpPr txBox="1"/>
            <p:nvPr/>
          </p:nvSpPr>
          <p:spPr>
            <a:xfrm>
              <a:off x="31614" y="188959"/>
              <a:ext cx="8240356" cy="1717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Usa-se a expressão sine nomine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[s. n.], quando o nome da editora não puder ser identificada:</a:t>
              </a:r>
              <a:endParaRPr/>
            </a:p>
          </p:txBody>
        </p:sp>
      </p:grpSp>
      <p:pic>
        <p:nvPicPr>
          <p:cNvPr id="528" name="Google Shape;528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157250" y="8425421"/>
            <a:ext cx="2536615" cy="1004077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7"/>
          <p:cNvSpPr txBox="1"/>
          <p:nvPr/>
        </p:nvSpPr>
        <p:spPr>
          <a:xfrm>
            <a:off x="948744" y="1547489"/>
            <a:ext cx="5322052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endParaRPr/>
          </a:p>
        </p:txBody>
      </p:sp>
      <p:sp>
        <p:nvSpPr>
          <p:cNvPr id="530" name="Google Shape;530;p37"/>
          <p:cNvSpPr txBox="1"/>
          <p:nvPr/>
        </p:nvSpPr>
        <p:spPr>
          <a:xfrm>
            <a:off x="1028700" y="7144256"/>
            <a:ext cx="6682979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Quando o local não aparece mas pode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 identificado:</a:t>
            </a:r>
            <a:endParaRPr/>
          </a:p>
        </p:txBody>
      </p:sp>
      <p:grpSp>
        <p:nvGrpSpPr>
          <p:cNvPr id="531" name="Google Shape;531;p37"/>
          <p:cNvGrpSpPr/>
          <p:nvPr/>
        </p:nvGrpSpPr>
        <p:grpSpPr>
          <a:xfrm>
            <a:off x="11342619" y="7466188"/>
            <a:ext cx="6259087" cy="869308"/>
            <a:chOff x="0" y="0"/>
            <a:chExt cx="8345449" cy="1159077"/>
          </a:xfrm>
        </p:grpSpPr>
        <p:sp>
          <p:nvSpPr>
            <p:cNvPr id="532" name="Google Shape;532;p37"/>
            <p:cNvSpPr/>
            <p:nvPr/>
          </p:nvSpPr>
          <p:spPr>
            <a:xfrm>
              <a:off x="0" y="0"/>
              <a:ext cx="8345449" cy="1159077"/>
            </a:xfrm>
            <a:custGeom>
              <a:rect b="b" l="l" r="r" t="t"/>
              <a:pathLst>
                <a:path extrusionOk="0" h="283772" w="2043183">
                  <a:moveTo>
                    <a:pt x="0" y="0"/>
                  </a:moveTo>
                  <a:lnTo>
                    <a:pt x="2043183" y="0"/>
                  </a:lnTo>
                  <a:lnTo>
                    <a:pt x="2043183" y="283772"/>
                  </a:lnTo>
                  <a:lnTo>
                    <a:pt x="0" y="283772"/>
                  </a:lnTo>
                  <a:close/>
                </a:path>
              </a:pathLst>
            </a:custGeom>
            <a:solidFill>
              <a:srgbClr val="ABDF7A"/>
            </a:solidFill>
            <a:ln>
              <a:noFill/>
            </a:ln>
          </p:spPr>
        </p:sp>
        <p:sp>
          <p:nvSpPr>
            <p:cNvPr id="533" name="Google Shape;533;p37"/>
            <p:cNvSpPr txBox="1"/>
            <p:nvPr/>
          </p:nvSpPr>
          <p:spPr>
            <a:xfrm>
              <a:off x="1441711" y="335063"/>
              <a:ext cx="5535507" cy="60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Sine loco e sine nomine:</a:t>
              </a:r>
              <a:endParaRPr/>
            </a:p>
          </p:txBody>
        </p:sp>
      </p:grpSp>
      <p:pic>
        <p:nvPicPr>
          <p:cNvPr id="534" name="Google Shape;534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444608" y="762505"/>
            <a:ext cx="3078278" cy="72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8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1" name="Google Shape;54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6961" y="9325438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3" name="Google Shape;543;p38"/>
          <p:cNvGrpSpPr/>
          <p:nvPr/>
        </p:nvGrpSpPr>
        <p:grpSpPr>
          <a:xfrm rot="10800000">
            <a:off x="3284175" y="5721226"/>
            <a:ext cx="955004" cy="218188"/>
            <a:chOff x="642" y="0"/>
            <a:chExt cx="1273338" cy="290918"/>
          </a:xfrm>
        </p:grpSpPr>
        <p:sp>
          <p:nvSpPr>
            <p:cNvPr id="544" name="Google Shape;544;p38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7" name="Google Shape;547;p38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8" name="Google Shape;54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57850" y="3705517"/>
            <a:ext cx="5105466" cy="594670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549" name="Google Shape;54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56621" y="590370"/>
            <a:ext cx="6804569" cy="906185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550" name="Google Shape;550;p38"/>
          <p:cNvSpPr txBox="1"/>
          <p:nvPr/>
        </p:nvSpPr>
        <p:spPr>
          <a:xfrm>
            <a:off x="928916" y="952067"/>
            <a:ext cx="4114800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LIVRO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três autores</a:t>
            </a:r>
            <a:endParaRPr b="0" i="0" sz="5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8"/>
          <p:cNvSpPr txBox="1"/>
          <p:nvPr/>
        </p:nvSpPr>
        <p:spPr>
          <a:xfrm>
            <a:off x="908700" y="2623713"/>
            <a:ext cx="971102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MOORE, David S.; NOTZ, William I.; FLIGNER, Michael A.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estatística básica e sua prática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7. ed. Rio de Janeiro: LTC, 2017.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2" name="Google Shape;55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1442" y="590370"/>
            <a:ext cx="3078278" cy="72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9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8" name="Google Shape;558;p39"/>
          <p:cNvGrpSpPr/>
          <p:nvPr/>
        </p:nvGrpSpPr>
        <p:grpSpPr>
          <a:xfrm rot="10800000">
            <a:off x="16781557" y="9760820"/>
            <a:ext cx="955004" cy="218188"/>
            <a:chOff x="642" y="0"/>
            <a:chExt cx="1273338" cy="290918"/>
          </a:xfrm>
        </p:grpSpPr>
        <p:sp>
          <p:nvSpPr>
            <p:cNvPr id="559" name="Google Shape;559;p39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2" name="Google Shape;562;p39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3" name="Google Shape;56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03114" y="304054"/>
            <a:ext cx="5410446" cy="563536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564" name="Google Shape;564;p39"/>
          <p:cNvPicPr preferRelativeResize="0"/>
          <p:nvPr/>
        </p:nvPicPr>
        <p:blipFill rotWithShape="1">
          <a:blip r:embed="rId4">
            <a:alphaModFix/>
          </a:blip>
          <a:srcRect b="0" l="5767" r="4648" t="0"/>
          <a:stretch/>
        </p:blipFill>
        <p:spPr>
          <a:xfrm>
            <a:off x="12503114" y="6294554"/>
            <a:ext cx="5410446" cy="33786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565" name="Google Shape;565;p39"/>
          <p:cNvPicPr preferRelativeResize="0"/>
          <p:nvPr/>
        </p:nvPicPr>
        <p:blipFill rotWithShape="1">
          <a:blip r:embed="rId5">
            <a:alphaModFix/>
          </a:blip>
          <a:srcRect b="1636" l="2526" r="1584" t="1635"/>
          <a:stretch/>
        </p:blipFill>
        <p:spPr>
          <a:xfrm>
            <a:off x="1309457" y="4705170"/>
            <a:ext cx="10653944" cy="496800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566" name="Google Shape;566;p39"/>
          <p:cNvSpPr txBox="1"/>
          <p:nvPr/>
        </p:nvSpPr>
        <p:spPr>
          <a:xfrm>
            <a:off x="904413" y="901521"/>
            <a:ext cx="7553787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LIVRO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mais de três autores</a:t>
            </a:r>
            <a:endParaRPr b="0" i="0" sz="5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9"/>
          <p:cNvSpPr txBox="1"/>
          <p:nvPr/>
        </p:nvSpPr>
        <p:spPr>
          <a:xfrm>
            <a:off x="1028700" y="2618499"/>
            <a:ext cx="11474414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TOMA, Henrique Eisi </a:t>
            </a:r>
            <a:r>
              <a:rPr b="0" i="1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Nomenclatura básica de química inorgânica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adaptação simplificada, atualizada e comentada das regras para IUPAC para a língua portuguesa (Brasil). São Paulo: Blucher, 2014.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8" name="Google Shape;568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6889" y="9258300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58200" y="343124"/>
            <a:ext cx="3078278" cy="72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0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5" name="Google Shape;575;p40"/>
          <p:cNvGrpSpPr/>
          <p:nvPr/>
        </p:nvGrpSpPr>
        <p:grpSpPr>
          <a:xfrm rot="10800000">
            <a:off x="16781557" y="9760820"/>
            <a:ext cx="955004" cy="218188"/>
            <a:chOff x="642" y="0"/>
            <a:chExt cx="1273338" cy="290918"/>
          </a:xfrm>
        </p:grpSpPr>
        <p:sp>
          <p:nvSpPr>
            <p:cNvPr id="576" name="Google Shape;576;p40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9" name="Google Shape;579;p40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0" name="Google Shape;58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03114" y="304054"/>
            <a:ext cx="5410446" cy="563536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581" name="Google Shape;581;p40"/>
          <p:cNvPicPr preferRelativeResize="0"/>
          <p:nvPr/>
        </p:nvPicPr>
        <p:blipFill rotWithShape="1">
          <a:blip r:embed="rId4">
            <a:alphaModFix/>
          </a:blip>
          <a:srcRect b="0" l="5767" r="4648" t="0"/>
          <a:stretch/>
        </p:blipFill>
        <p:spPr>
          <a:xfrm>
            <a:off x="12503114" y="6294554"/>
            <a:ext cx="5410446" cy="33786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582" name="Google Shape;582;p40"/>
          <p:cNvPicPr preferRelativeResize="0"/>
          <p:nvPr/>
        </p:nvPicPr>
        <p:blipFill rotWithShape="1">
          <a:blip r:embed="rId5">
            <a:alphaModFix/>
          </a:blip>
          <a:srcRect b="1636" l="0" r="0" t="1635"/>
          <a:stretch/>
        </p:blipFill>
        <p:spPr>
          <a:xfrm>
            <a:off x="1693504" y="5939414"/>
            <a:ext cx="9183009" cy="410604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583" name="Google Shape;583;p40"/>
          <p:cNvSpPr txBox="1"/>
          <p:nvPr/>
        </p:nvSpPr>
        <p:spPr>
          <a:xfrm>
            <a:off x="989942" y="780451"/>
            <a:ext cx="7553787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LIVRO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mais de três autores</a:t>
            </a:r>
            <a:endParaRPr b="0" i="0" sz="5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40"/>
          <p:cNvSpPr txBox="1"/>
          <p:nvPr/>
        </p:nvSpPr>
        <p:spPr>
          <a:xfrm>
            <a:off x="1028700" y="3228795"/>
            <a:ext cx="11109431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TOMA, Henrique Eisi; FERREIRA, Ana Maria da Costa; MASSABNI, Ana Maria Galindo; MASSABNI, Antonio Carlos.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Nomenclatura básica de química inorgânica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adaptação simplificada, atualizada e comentada das regras para IUPAC para a língua portuguesa (Brasil). São Paulo: Blucher, 2014.</a:t>
            </a:r>
            <a:endParaRPr/>
          </a:p>
        </p:txBody>
      </p:sp>
      <p:sp>
        <p:nvSpPr>
          <p:cNvPr id="585" name="Google Shape;585;p40"/>
          <p:cNvSpPr txBox="1"/>
          <p:nvPr/>
        </p:nvSpPr>
        <p:spPr>
          <a:xfrm>
            <a:off x="1989785" y="2674059"/>
            <a:ext cx="7920672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D0035"/>
                </a:solidFill>
                <a:latin typeface="Arial"/>
                <a:ea typeface="Arial"/>
                <a:cs typeface="Arial"/>
                <a:sym typeface="Arial"/>
              </a:rPr>
              <a:t>É possível referenciar todos os autores, assim:</a:t>
            </a:r>
            <a:endParaRPr/>
          </a:p>
        </p:txBody>
      </p:sp>
      <p:pic>
        <p:nvPicPr>
          <p:cNvPr id="586" name="Google Shape;586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02793" y="544089"/>
            <a:ext cx="3078278" cy="72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1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3" name="Google Shape;593;p41"/>
          <p:cNvGrpSpPr/>
          <p:nvPr/>
        </p:nvGrpSpPr>
        <p:grpSpPr>
          <a:xfrm rot="10800000">
            <a:off x="5389497" y="5467931"/>
            <a:ext cx="955004" cy="218188"/>
            <a:chOff x="642" y="0"/>
            <a:chExt cx="1273338" cy="290918"/>
          </a:xfrm>
        </p:grpSpPr>
        <p:sp>
          <p:nvSpPr>
            <p:cNvPr id="594" name="Google Shape;594;p41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7" name="Google Shape;597;p41"/>
          <p:cNvSpPr/>
          <p:nvPr/>
        </p:nvSpPr>
        <p:spPr>
          <a:xfrm rot="5400000">
            <a:off x="3806717" y="-376322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1"/>
          <p:cNvSpPr txBox="1"/>
          <p:nvPr/>
        </p:nvSpPr>
        <p:spPr>
          <a:xfrm>
            <a:off x="961634" y="1006966"/>
            <a:ext cx="12803932" cy="213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LIVRO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autor com indicação de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parentesco</a:t>
            </a:r>
            <a:endParaRPr b="0" i="0" sz="5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9162" y="6237492"/>
            <a:ext cx="9551641" cy="300037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601" name="Google Shape;601;p41"/>
          <p:cNvSpPr txBox="1"/>
          <p:nvPr/>
        </p:nvSpPr>
        <p:spPr>
          <a:xfrm>
            <a:off x="1028700" y="3733746"/>
            <a:ext cx="10632565" cy="1704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SCAVONE JUNIOR, Luiz Antonio.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Arbitragem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mediação, conciliação e negociação. 10. ed. Rio de Janeiro: Forense, 2020.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66705" y="590370"/>
            <a:ext cx="5678496" cy="873506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603" name="Google Shape;603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6464" y="554775"/>
            <a:ext cx="3078278" cy="72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2411269" y="2030195"/>
            <a:ext cx="11738426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Por que citar?</a:t>
            </a:r>
            <a:endParaRPr/>
          </a:p>
        </p:txBody>
      </p:sp>
      <p:grpSp>
        <p:nvGrpSpPr>
          <p:cNvPr id="116" name="Google Shape;116;p15"/>
          <p:cNvGrpSpPr/>
          <p:nvPr/>
        </p:nvGrpSpPr>
        <p:grpSpPr>
          <a:xfrm rot="-5400000">
            <a:off x="1005164" y="8671222"/>
            <a:ext cx="955004" cy="218188"/>
            <a:chOff x="642" y="0"/>
            <a:chExt cx="1273338" cy="290918"/>
          </a:xfrm>
        </p:grpSpPr>
        <p:sp>
          <p:nvSpPr>
            <p:cNvPr id="117" name="Google Shape;117;p15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15"/>
          <p:cNvSpPr/>
          <p:nvPr/>
        </p:nvSpPr>
        <p:spPr>
          <a:xfrm>
            <a:off x="2214832" y="3180196"/>
            <a:ext cx="13577977" cy="31099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2209800" y="3879266"/>
            <a:ext cx="13583008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•  Apoiar a sua hipótese, sustentar a sua ideia ou ilustrar seu raciocínio. </a:t>
            </a:r>
            <a:endParaRPr/>
          </a:p>
          <a:p>
            <a:pPr indent="0" lvl="0" marL="0" marR="0" rtl="0" algn="just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• Comprovar a veracidade das informações fornecidas e possibilitar o seu aprofundamento.</a:t>
            </a:r>
            <a:endParaRPr/>
          </a:p>
          <a:p>
            <a:pPr indent="0" lvl="0" marL="0" marR="0" rtl="0" algn="just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• Por questões éticas, não usar ideias e conceitos de outros autores sem a devida autorização e consequentemente, citação. </a:t>
            </a:r>
            <a:endParaRPr/>
          </a:p>
          <a:p>
            <a:pPr indent="0" lvl="0" marL="0" marR="0" rtl="0" algn="just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•  Dar credibilidade ao trabalho científico, sustentando declarações. </a:t>
            </a:r>
            <a:endParaRPr/>
          </a:p>
          <a:p>
            <a:pPr indent="0" lvl="0" marL="0" marR="0" rtl="0" algn="just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• Fornecer informações a respeito dos trabalhos desenvolvidos na área de pesquisa.</a:t>
            </a:r>
            <a:endParaRPr/>
          </a:p>
          <a:p>
            <a:pPr indent="0" lvl="0" marL="0" marR="0" rtl="0" algn="just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2214832" y="1712431"/>
            <a:ext cx="13577977" cy="31099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4861" y="9258300"/>
            <a:ext cx="3078278" cy="72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75564" y="701915"/>
            <a:ext cx="683736" cy="653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2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9" name="Google Shape;609;p42"/>
          <p:cNvGrpSpPr/>
          <p:nvPr/>
        </p:nvGrpSpPr>
        <p:grpSpPr>
          <a:xfrm rot="10800000">
            <a:off x="5332030" y="5695337"/>
            <a:ext cx="955004" cy="218188"/>
            <a:chOff x="642" y="0"/>
            <a:chExt cx="1273338" cy="290918"/>
          </a:xfrm>
        </p:grpSpPr>
        <p:sp>
          <p:nvSpPr>
            <p:cNvPr id="610" name="Google Shape;610;p42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3" name="Google Shape;613;p42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2"/>
          <p:cNvSpPr txBox="1"/>
          <p:nvPr/>
        </p:nvSpPr>
        <p:spPr>
          <a:xfrm>
            <a:off x="1028700" y="842403"/>
            <a:ext cx="8115300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LIVRO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autor entidade coletiva</a:t>
            </a:r>
            <a:endParaRPr b="0" i="0" sz="5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42"/>
          <p:cNvSpPr txBox="1"/>
          <p:nvPr/>
        </p:nvSpPr>
        <p:spPr>
          <a:xfrm>
            <a:off x="1028700" y="3228795"/>
            <a:ext cx="10517631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BRASIL. Ministério da Saúde. Departamento de Atenção Especializada.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Manual instrutivo da rede de atenção às urgências no Sistema Único de Saúde (SUS)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1. ed. Brasília: Ministério da Saúde, 2013.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26707" y="458157"/>
            <a:ext cx="5322421" cy="711873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618" name="Google Shape;61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7608" y="7935475"/>
            <a:ext cx="16331519" cy="204353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619" name="Google Shape;619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3505" y="458157"/>
            <a:ext cx="3078278" cy="72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3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3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3"/>
          <p:cNvSpPr txBox="1"/>
          <p:nvPr/>
        </p:nvSpPr>
        <p:spPr>
          <a:xfrm>
            <a:off x="1021424" y="846462"/>
            <a:ext cx="8115300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LIVRO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autor entidade coletiva</a:t>
            </a:r>
            <a:endParaRPr b="0" i="0" sz="5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8200" y="630895"/>
            <a:ext cx="3078278" cy="72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62812" y="4705170"/>
            <a:ext cx="8479262" cy="516474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630" name="Google Shape;630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545867" y="299864"/>
            <a:ext cx="5107766" cy="408621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631" name="Google Shape;631;p43"/>
          <p:cNvSpPr txBox="1"/>
          <p:nvPr/>
        </p:nvSpPr>
        <p:spPr>
          <a:xfrm>
            <a:off x="1098665" y="2700152"/>
            <a:ext cx="8115300" cy="3381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INSTITUTO DE PESQUISAS ESPACIAIS (Brasil).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Adamantina, São Paulo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São José dos Campos: INPE, 2014. 1 imagem de satélite, color. Satélite CBERS 2B, instrumento CCD. Intervalo de tempo: de 29 maio 1973 a 26 nov. 2014. Lat. -21.741667, Long. -51.001667. Disponível em: http://www.dgi.inpe.br/CDSR/. Acesso em: 26 nov. 2014.</a:t>
            </a:r>
            <a:endParaRPr/>
          </a:p>
        </p:txBody>
      </p:sp>
      <p:sp>
        <p:nvSpPr>
          <p:cNvPr id="632" name="Google Shape;632;p43"/>
          <p:cNvSpPr txBox="1"/>
          <p:nvPr/>
        </p:nvSpPr>
        <p:spPr>
          <a:xfrm>
            <a:off x="1098665" y="6462223"/>
            <a:ext cx="8114801" cy="296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INPE.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Adamantina, São Paulo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São José dos Campos: INPE, 2014. 1 imagem de satélite, color. Satélite CBERS 2B, instrumento CCD. Intervalo de tempo: de 29 maio 1973 a 26 nov. 2014. Lat. -21.741667, Long. -51.001667. Disponível em: http://www.dgi.inpe.br/CDSR/. Acesso em: 26 nov. 2014.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4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4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4"/>
          <p:cNvSpPr txBox="1"/>
          <p:nvPr/>
        </p:nvSpPr>
        <p:spPr>
          <a:xfrm>
            <a:off x="1029200" y="1468144"/>
            <a:ext cx="8115300" cy="705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E-BOOK</a:t>
            </a:r>
            <a:endParaRPr/>
          </a:p>
        </p:txBody>
      </p:sp>
      <p:pic>
        <p:nvPicPr>
          <p:cNvPr id="640" name="Google Shape;64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0622" y="730748"/>
            <a:ext cx="3078278" cy="72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8665" y="5883753"/>
            <a:ext cx="9879582" cy="308884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643" name="Google Shape;643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51796" y="675858"/>
            <a:ext cx="6339365" cy="829673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644" name="Google Shape;644;p44"/>
          <p:cNvSpPr txBox="1"/>
          <p:nvPr/>
        </p:nvSpPr>
        <p:spPr>
          <a:xfrm>
            <a:off x="1098665" y="2700152"/>
            <a:ext cx="8115300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PERRENOUD, Philippe.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Desenvolver competências ou ensinar saberes?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escola que prepara para a vida. São Paulo: Penso, 2013. </a:t>
            </a:r>
            <a:r>
              <a:rPr b="0" i="1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E-book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5" name="Google Shape;645;p44"/>
          <p:cNvGrpSpPr/>
          <p:nvPr/>
        </p:nvGrpSpPr>
        <p:grpSpPr>
          <a:xfrm rot="10800000">
            <a:off x="5560713" y="5143500"/>
            <a:ext cx="955004" cy="218188"/>
            <a:chOff x="642" y="0"/>
            <a:chExt cx="1273338" cy="290918"/>
          </a:xfrm>
        </p:grpSpPr>
        <p:sp>
          <p:nvSpPr>
            <p:cNvPr id="646" name="Google Shape;646;p44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5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5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5"/>
          <p:cNvSpPr txBox="1"/>
          <p:nvPr/>
        </p:nvSpPr>
        <p:spPr>
          <a:xfrm>
            <a:off x="959422" y="861709"/>
            <a:ext cx="8115300" cy="1410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CAPÍTULO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DE LIVRO</a:t>
            </a:r>
            <a:endParaRPr/>
          </a:p>
        </p:txBody>
      </p:sp>
      <p:pic>
        <p:nvPicPr>
          <p:cNvPr id="656" name="Google Shape;65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778" y="9255613"/>
            <a:ext cx="3078278" cy="72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5241" y="667002"/>
            <a:ext cx="5689829" cy="865843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659" name="Google Shape;659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56274" y="1600705"/>
            <a:ext cx="5018218" cy="765490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660" name="Google Shape;660;p45"/>
          <p:cNvSpPr txBox="1"/>
          <p:nvPr/>
        </p:nvSpPr>
        <p:spPr>
          <a:xfrm>
            <a:off x="885825" y="3267327"/>
            <a:ext cx="6120876" cy="4655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FERREIRA, Maria das Graças; KANAANE, Solange; SEVERINO, Fátima Regina Giannasi. Aspectos comportamentais na gestão de pessoas.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KANAANE, Roberto; FIEL FILHO, Alécio; FERREIRA, Maria das Graças (org.).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Gestão pública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planejamento, processos, sistemas de informação e pessoas. São Paulo: Atlas, 2010. p. 30-43.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E-book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6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6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7" name="Google Shape;66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3800" y="779821"/>
            <a:ext cx="3078278" cy="72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933" y="686305"/>
            <a:ext cx="6152333" cy="871262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670" name="Google Shape;670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96538" y="5806338"/>
            <a:ext cx="7704337" cy="359258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671" name="Google Shape;671;p46"/>
          <p:cNvSpPr txBox="1"/>
          <p:nvPr/>
        </p:nvSpPr>
        <p:spPr>
          <a:xfrm>
            <a:off x="1029199" y="2937590"/>
            <a:ext cx="9971675" cy="3381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GUISLON, Aline Votri.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Comunidade arbórea e histórico de ocupação humana em uma Floresta Ombrófila Densa Montana no sul do Brasil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2017. Dissertação (Mestrado) - Universidade do Extremo Sul Catarinense, Programa de Pós-graduação em Ciências Ambientais, Criciúma, 2017.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46"/>
          <p:cNvSpPr txBox="1"/>
          <p:nvPr/>
        </p:nvSpPr>
        <p:spPr>
          <a:xfrm>
            <a:off x="951182" y="1517609"/>
            <a:ext cx="5290149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DISSERTAÇÃO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7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7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9" name="Google Shape;6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7898" y="968447"/>
            <a:ext cx="3078278" cy="72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90125" y="590370"/>
            <a:ext cx="6369563" cy="906185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682" name="Google Shape;682;p47"/>
          <p:cNvSpPr txBox="1"/>
          <p:nvPr/>
        </p:nvSpPr>
        <p:spPr>
          <a:xfrm>
            <a:off x="1029199" y="3438525"/>
            <a:ext cx="9810767" cy="1704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OLIVEIRA, Rosana Medeiros. Descolonizar os livros didáticos: raça, gênero e colonialidade nos livros de educação do campo.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Revista Brasileira de Educação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Rio de Janeiro, v. 22, n. 68, p. 11-33, jan./mar. 2017.</a:t>
            </a:r>
            <a:endParaRPr/>
          </a:p>
        </p:txBody>
      </p:sp>
      <p:sp>
        <p:nvSpPr>
          <p:cNvPr id="683" name="Google Shape;683;p47"/>
          <p:cNvSpPr txBox="1"/>
          <p:nvPr/>
        </p:nvSpPr>
        <p:spPr>
          <a:xfrm>
            <a:off x="1040543" y="873163"/>
            <a:ext cx="4017753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ARTIGO DE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PERIÓDICO</a:t>
            </a:r>
            <a:endParaRPr/>
          </a:p>
        </p:txBody>
      </p:sp>
      <p:pic>
        <p:nvPicPr>
          <p:cNvPr id="684" name="Google Shape;684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90107" y="7451196"/>
            <a:ext cx="9649859" cy="136877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grpSp>
        <p:nvGrpSpPr>
          <p:cNvPr id="685" name="Google Shape;685;p47"/>
          <p:cNvGrpSpPr/>
          <p:nvPr/>
        </p:nvGrpSpPr>
        <p:grpSpPr>
          <a:xfrm rot="10800000">
            <a:off x="5246611" y="6221469"/>
            <a:ext cx="955004" cy="218188"/>
            <a:chOff x="642" y="0"/>
            <a:chExt cx="1273338" cy="290918"/>
          </a:xfrm>
        </p:grpSpPr>
        <p:sp>
          <p:nvSpPr>
            <p:cNvPr id="686" name="Google Shape;686;p47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8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8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5" name="Google Shape;69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4695" y="8839462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7" name="Google Shape;697;p48"/>
          <p:cNvGrpSpPr/>
          <p:nvPr/>
        </p:nvGrpSpPr>
        <p:grpSpPr>
          <a:xfrm rot="10800000">
            <a:off x="3966092" y="8033973"/>
            <a:ext cx="955004" cy="218188"/>
            <a:chOff x="642" y="0"/>
            <a:chExt cx="1273338" cy="290918"/>
          </a:xfrm>
        </p:grpSpPr>
        <p:sp>
          <p:nvSpPr>
            <p:cNvPr id="698" name="Google Shape;698;p48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01" name="Google Shape;701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56" y="1880060"/>
            <a:ext cx="9527168" cy="777216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702" name="Google Shape;702;p48"/>
          <p:cNvSpPr txBox="1"/>
          <p:nvPr/>
        </p:nvSpPr>
        <p:spPr>
          <a:xfrm>
            <a:off x="1029199" y="3493793"/>
            <a:ext cx="6829271" cy="3800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 anteceder o ano e ser indicado de forma abreviada, exceto o mês de maio, no idioma original da publicação, conforme padrão ao lado.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Intervalos de meses deve ser indicado da seguinte forma: jan./mar.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8"/>
          <p:cNvSpPr txBox="1"/>
          <p:nvPr/>
        </p:nvSpPr>
        <p:spPr>
          <a:xfrm>
            <a:off x="999678" y="1532544"/>
            <a:ext cx="5220183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endParaRPr/>
          </a:p>
        </p:txBody>
      </p:sp>
      <p:sp>
        <p:nvSpPr>
          <p:cNvPr id="704" name="Google Shape;704;p48"/>
          <p:cNvSpPr txBox="1"/>
          <p:nvPr/>
        </p:nvSpPr>
        <p:spPr>
          <a:xfrm>
            <a:off x="12457617" y="875616"/>
            <a:ext cx="1715583" cy="705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MÊS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9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9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1" name="Google Shape;71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9541" y="930758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3" name="Google Shape;713;p49"/>
          <p:cNvGrpSpPr/>
          <p:nvPr/>
        </p:nvGrpSpPr>
        <p:grpSpPr>
          <a:xfrm rot="10800000">
            <a:off x="1656159" y="9760820"/>
            <a:ext cx="955004" cy="218188"/>
            <a:chOff x="642" y="0"/>
            <a:chExt cx="1273338" cy="290918"/>
          </a:xfrm>
        </p:grpSpPr>
        <p:sp>
          <p:nvSpPr>
            <p:cNvPr id="714" name="Google Shape;714;p49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17" name="Google Shape;717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3914" y="5654685"/>
            <a:ext cx="7947488" cy="39975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718" name="Google Shape;718;p49"/>
          <p:cNvSpPr txBox="1"/>
          <p:nvPr/>
        </p:nvSpPr>
        <p:spPr>
          <a:xfrm>
            <a:off x="1506942" y="3228795"/>
            <a:ext cx="6829271" cy="2962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ASSOCIAÇÃO BRASILEIRA DE NORMAS TÉCNICAS.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NBR 6023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informação e documentação -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referência – elaboração. 2. ed. Rio de Janeiro, 2018.</a:t>
            </a:r>
            <a:endParaRPr/>
          </a:p>
          <a:p>
            <a:pPr indent="0" lvl="0" marL="0" marR="0" rtl="0" algn="l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98770" y="494868"/>
            <a:ext cx="6562533" cy="937504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720" name="Google Shape;720;p49"/>
          <p:cNvSpPr txBox="1"/>
          <p:nvPr/>
        </p:nvSpPr>
        <p:spPr>
          <a:xfrm>
            <a:off x="928116" y="1568782"/>
            <a:ext cx="6291425" cy="705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NORMA TÉCNICA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0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6" name="Google Shape;726;p50"/>
          <p:cNvGrpSpPr/>
          <p:nvPr/>
        </p:nvGrpSpPr>
        <p:grpSpPr>
          <a:xfrm rot="10800000">
            <a:off x="16781557" y="9619998"/>
            <a:ext cx="955004" cy="218188"/>
            <a:chOff x="642" y="0"/>
            <a:chExt cx="1273338" cy="290918"/>
          </a:xfrm>
        </p:grpSpPr>
        <p:sp>
          <p:nvSpPr>
            <p:cNvPr id="727" name="Google Shape;727;p50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0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0" name="Google Shape;730;p50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50"/>
          <p:cNvSpPr/>
          <p:nvPr/>
        </p:nvSpPr>
        <p:spPr>
          <a:xfrm>
            <a:off x="1682618" y="7089083"/>
            <a:ext cx="15098939" cy="1730887"/>
          </a:xfrm>
          <a:custGeom>
            <a:rect b="b" l="l" r="r" t="t"/>
            <a:pathLst>
              <a:path extrusionOk="0" h="338893" w="2956245">
                <a:moveTo>
                  <a:pt x="0" y="0"/>
                </a:moveTo>
                <a:lnTo>
                  <a:pt x="2956245" y="0"/>
                </a:lnTo>
                <a:lnTo>
                  <a:pt x="2956245" y="338893"/>
                </a:lnTo>
                <a:lnTo>
                  <a:pt x="0" y="338893"/>
                </a:lnTo>
                <a:close/>
              </a:path>
            </a:pathLst>
          </a:custGeom>
          <a:solidFill>
            <a:srgbClr val="ABDF7A"/>
          </a:solidFill>
          <a:ln>
            <a:noFill/>
          </a:ln>
        </p:spPr>
      </p:sp>
      <p:grpSp>
        <p:nvGrpSpPr>
          <p:cNvPr id="732" name="Google Shape;732;p50"/>
          <p:cNvGrpSpPr/>
          <p:nvPr/>
        </p:nvGrpSpPr>
        <p:grpSpPr>
          <a:xfrm>
            <a:off x="1341405" y="2731896"/>
            <a:ext cx="9640472" cy="1437550"/>
            <a:chOff x="0" y="0"/>
            <a:chExt cx="12853963" cy="1916734"/>
          </a:xfrm>
        </p:grpSpPr>
        <p:sp>
          <p:nvSpPr>
            <p:cNvPr id="733" name="Google Shape;733;p50"/>
            <p:cNvSpPr/>
            <p:nvPr/>
          </p:nvSpPr>
          <p:spPr>
            <a:xfrm>
              <a:off x="0" y="0"/>
              <a:ext cx="12853963" cy="1916734"/>
            </a:xfrm>
            <a:custGeom>
              <a:rect b="b" l="l" r="r" t="t"/>
              <a:pathLst>
                <a:path extrusionOk="0" h="469266" w="3146984">
                  <a:moveTo>
                    <a:pt x="0" y="0"/>
                  </a:moveTo>
                  <a:lnTo>
                    <a:pt x="3146984" y="0"/>
                  </a:lnTo>
                  <a:lnTo>
                    <a:pt x="3146984" y="469266"/>
                  </a:lnTo>
                  <a:lnTo>
                    <a:pt x="0" y="469266"/>
                  </a:lnTo>
                  <a:close/>
                </a:path>
              </a:pathLst>
            </a:custGeom>
            <a:solidFill>
              <a:srgbClr val="ABDF7A"/>
            </a:solidFill>
            <a:ln>
              <a:noFill/>
            </a:ln>
          </p:spPr>
        </p:sp>
        <p:sp>
          <p:nvSpPr>
            <p:cNvPr id="734" name="Google Shape;734;p50"/>
            <p:cNvSpPr txBox="1"/>
            <p:nvPr/>
          </p:nvSpPr>
          <p:spPr>
            <a:xfrm>
              <a:off x="1418073" y="377917"/>
              <a:ext cx="9836133" cy="1538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Elementos a serem inseridos: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35" name="Google Shape;73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44608" y="762505"/>
            <a:ext cx="3078278" cy="72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50"/>
          <p:cNvPicPr preferRelativeResize="0"/>
          <p:nvPr/>
        </p:nvPicPr>
        <p:blipFill rotWithShape="1">
          <a:blip r:embed="rId5">
            <a:alphaModFix/>
          </a:blip>
          <a:srcRect b="0" l="0" r="7517" t="0"/>
          <a:stretch/>
        </p:blipFill>
        <p:spPr>
          <a:xfrm>
            <a:off x="11382627" y="3450671"/>
            <a:ext cx="5876673" cy="2709247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50"/>
          <p:cNvSpPr txBox="1"/>
          <p:nvPr/>
        </p:nvSpPr>
        <p:spPr>
          <a:xfrm>
            <a:off x="1029200" y="1552326"/>
            <a:ext cx="7724383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MATERIAL ON-LINE</a:t>
            </a:r>
            <a:endParaRPr/>
          </a:p>
        </p:txBody>
      </p:sp>
      <p:sp>
        <p:nvSpPr>
          <p:cNvPr id="739" name="Google Shape;739;p50"/>
          <p:cNvSpPr txBox="1"/>
          <p:nvPr/>
        </p:nvSpPr>
        <p:spPr>
          <a:xfrm>
            <a:off x="2144605" y="7734120"/>
            <a:ext cx="15840268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Disponível em: http://sddinforma.fob.usp.br. Acesso em: dd mmm. aaaa.</a:t>
            </a:r>
            <a:endParaRPr/>
          </a:p>
          <a:p>
            <a:pPr indent="0" lvl="0" marL="0" marR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50"/>
          <p:cNvSpPr txBox="1"/>
          <p:nvPr/>
        </p:nvSpPr>
        <p:spPr>
          <a:xfrm>
            <a:off x="1682618" y="4724220"/>
            <a:ext cx="8869716" cy="170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1" marL="863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Endereço eletrônico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863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de acesso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1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51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7" name="Google Shape;74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0631" y="9146519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9" name="Google Shape;749;p51"/>
          <p:cNvGrpSpPr/>
          <p:nvPr/>
        </p:nvGrpSpPr>
        <p:grpSpPr>
          <a:xfrm rot="10800000">
            <a:off x="3609770" y="7882074"/>
            <a:ext cx="955004" cy="218188"/>
            <a:chOff x="642" y="0"/>
            <a:chExt cx="1273338" cy="290918"/>
          </a:xfrm>
        </p:grpSpPr>
        <p:sp>
          <p:nvSpPr>
            <p:cNvPr id="750" name="Google Shape;750;p51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3" name="Google Shape;753;p51"/>
          <p:cNvSpPr txBox="1"/>
          <p:nvPr/>
        </p:nvSpPr>
        <p:spPr>
          <a:xfrm>
            <a:off x="1229750" y="2859206"/>
            <a:ext cx="6829271" cy="547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BOAS, Eduardo Pinto; SANTOS, Sílvio Aparecido dos. Empreendedorismo corporativo: estudo de casos múltiplos sobre as práticas promotoras em empresas atuantes no Brasil.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Revista de Administração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São Paulo, v. 49, n. 2, p. 399-414, abr./jun. 2014. Disponível em: http://www.scielo.br/pdf/rausp/v49n2/14.pdf. Acesso em: dd mmm. aaaa.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4" name="Google Shape;754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6739" y="1884991"/>
            <a:ext cx="9352264" cy="762244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755" name="Google Shape;755;p51"/>
          <p:cNvSpPr txBox="1"/>
          <p:nvPr/>
        </p:nvSpPr>
        <p:spPr>
          <a:xfrm>
            <a:off x="1029200" y="901521"/>
            <a:ext cx="8115300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ARTIGO DE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PERIÓDICO ON-LINE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>
            <a:off x="1447800" y="3862785"/>
            <a:ext cx="16230600" cy="29294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1752167" y="2348721"/>
            <a:ext cx="10704587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PLÁGIO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1752167" y="6068460"/>
            <a:ext cx="15288943" cy="2647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O plágio é o uso da ideia de um autor sem dar o devido crédito, quando citamos e não informamos a fonte na lista de referências (PORTO; SILVA, 2002).</a:t>
            </a:r>
            <a:endParaRPr/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16"/>
          <p:cNvGrpSpPr/>
          <p:nvPr/>
        </p:nvGrpSpPr>
        <p:grpSpPr>
          <a:xfrm rot="5400000">
            <a:off x="16672704" y="8671704"/>
            <a:ext cx="955004" cy="218188"/>
            <a:chOff x="642" y="0"/>
            <a:chExt cx="1273338" cy="290918"/>
          </a:xfrm>
        </p:grpSpPr>
        <p:sp>
          <p:nvSpPr>
            <p:cNvPr id="133" name="Google Shape;133;p16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6" name="Google Shape;1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18316" y="2538810"/>
            <a:ext cx="1022797" cy="97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4">
            <a:alphaModFix/>
          </a:blip>
          <a:srcRect b="0" l="0" r="0" t="12108"/>
          <a:stretch/>
        </p:blipFill>
        <p:spPr>
          <a:xfrm>
            <a:off x="10287000" y="2538810"/>
            <a:ext cx="5489787" cy="113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52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52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2" name="Google Shape;76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0631" y="9146519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4" name="Google Shape;764;p52"/>
          <p:cNvGrpSpPr/>
          <p:nvPr/>
        </p:nvGrpSpPr>
        <p:grpSpPr>
          <a:xfrm rot="10800000">
            <a:off x="5290811" y="7296891"/>
            <a:ext cx="955004" cy="218188"/>
            <a:chOff x="642" y="0"/>
            <a:chExt cx="1273338" cy="290918"/>
          </a:xfrm>
        </p:grpSpPr>
        <p:sp>
          <p:nvSpPr>
            <p:cNvPr id="765" name="Google Shape;765;p52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2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2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52"/>
          <p:cNvSpPr txBox="1"/>
          <p:nvPr/>
        </p:nvSpPr>
        <p:spPr>
          <a:xfrm>
            <a:off x="1229750" y="2859206"/>
            <a:ext cx="9077606" cy="5501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SILVA, Eliane Vanildo da.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Gênero e ensino superior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 inserção das mulheres nos cursos de engenharias da UNESC. 2019. Dissertação (Mestrado) - Universidade do Extremo Sul Catarinense, Programa de Pós-graduação em Desenvolvimento Socioeconômico, Criciúma, 2019. Disponível em: http://repositorio.unesc.net/handle/1/7633. Acesso em: dd mmm. Aaaa.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9" name="Google Shape;769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08086" y="317388"/>
            <a:ext cx="6125170" cy="965222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770" name="Google Shape;770;p52"/>
          <p:cNvSpPr txBox="1"/>
          <p:nvPr/>
        </p:nvSpPr>
        <p:spPr>
          <a:xfrm>
            <a:off x="1029200" y="891230"/>
            <a:ext cx="8115300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DISSERTAÇÃO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on-line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3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53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7" name="Google Shape;77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7835" y="9325438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9" name="Google Shape;779;p53"/>
          <p:cNvGrpSpPr/>
          <p:nvPr/>
        </p:nvGrpSpPr>
        <p:grpSpPr>
          <a:xfrm rot="10800000">
            <a:off x="16303815" y="849828"/>
            <a:ext cx="955004" cy="218188"/>
            <a:chOff x="642" y="0"/>
            <a:chExt cx="1273338" cy="290918"/>
          </a:xfrm>
        </p:grpSpPr>
        <p:sp>
          <p:nvSpPr>
            <p:cNvPr id="780" name="Google Shape;780;p53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3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3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3" name="Google Shape;783;p53"/>
          <p:cNvSpPr txBox="1"/>
          <p:nvPr/>
        </p:nvSpPr>
        <p:spPr>
          <a:xfrm>
            <a:off x="7604044" y="2060395"/>
            <a:ext cx="10683956" cy="2513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CARVALHO, Geyse Maria Almeida Costa de; GOMES, Marcos Roberto Souza; REMIGIO, Leonardo Gomes. A agenda 2030 em pauta no sistema de bibliotecas da Universidade Federal do Amazonas. </a:t>
            </a:r>
            <a:r>
              <a:rPr b="0" i="1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CONGRESSO BRASILEIRO DE BIBLIOTECONOMIA E DOCUMENTAÇÃO, 28., 2019, Vitória, ES.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Anais eletrônicos[...]</a:t>
            </a: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Disponível em: https://portal.febab.org.br/anais/article/view/2084. Acesso em: dd mmm. aaaa.</a:t>
            </a:r>
            <a:endParaRPr/>
          </a:p>
        </p:txBody>
      </p:sp>
      <p:pic>
        <p:nvPicPr>
          <p:cNvPr id="784" name="Google Shape;78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69994" y="4705170"/>
            <a:ext cx="8049543" cy="52738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785" name="Google Shape;785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9199" y="2855064"/>
            <a:ext cx="5990840" cy="596490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786" name="Google Shape;786;p53"/>
          <p:cNvSpPr txBox="1"/>
          <p:nvPr/>
        </p:nvSpPr>
        <p:spPr>
          <a:xfrm>
            <a:off x="1029199" y="887342"/>
            <a:ext cx="10209640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TRABALHO PUBLICADO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EM EVENTO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4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54"/>
          <p:cNvSpPr/>
          <p:nvPr/>
        </p:nvSpPr>
        <p:spPr>
          <a:xfrm rot="5400000">
            <a:off x="3595592" y="-1647601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3" name="Google Shape;79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889" y="9168142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03382" y="938908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5" name="Google Shape;795;p54"/>
          <p:cNvGrpSpPr/>
          <p:nvPr/>
        </p:nvGrpSpPr>
        <p:grpSpPr>
          <a:xfrm rot="10800000">
            <a:off x="16159971" y="1191512"/>
            <a:ext cx="955004" cy="218188"/>
            <a:chOff x="642" y="0"/>
            <a:chExt cx="1273338" cy="290918"/>
          </a:xfrm>
        </p:grpSpPr>
        <p:sp>
          <p:nvSpPr>
            <p:cNvPr id="796" name="Google Shape;796;p54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4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4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99" name="Google Shape;799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9833" y="2123512"/>
            <a:ext cx="9851706" cy="516331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800" name="Google Shape;800;p54"/>
          <p:cNvSpPr txBox="1"/>
          <p:nvPr/>
        </p:nvSpPr>
        <p:spPr>
          <a:xfrm>
            <a:off x="1369717" y="8437652"/>
            <a:ext cx="16679315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 nº 9.610, de 19 de fevereiro de 1998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Altera, atualiza e consolida a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legislação sobre direitos autorais e dá outras providências. Brasília, DF:Presidência da República, 1998. Disponível em: http://www.planalto.gov.br/ccivil_03/leis/l9610.htm. Acesso em: dd mmm. aaaa.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54"/>
          <p:cNvSpPr txBox="1"/>
          <p:nvPr/>
        </p:nvSpPr>
        <p:spPr>
          <a:xfrm>
            <a:off x="12047318" y="3089343"/>
            <a:ext cx="4960234" cy="3231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Simule uma impressão usando CTRL + P  para inserir a numeração de página de documentos na web.</a:t>
            </a:r>
            <a:endParaRPr/>
          </a:p>
          <a:p>
            <a:pPr indent="0" lvl="0" marL="0" marR="0" rtl="0" algn="ctr">
              <a:lnSpc>
                <a:spcPct val="98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número da página deverá ser informado entre colchetes.</a:t>
            </a:r>
            <a:endParaRPr/>
          </a:p>
          <a:p>
            <a:pPr indent="0" lvl="0" marL="0" marR="0" rtl="0" algn="ctr">
              <a:lnSpc>
                <a:spcPct val="98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8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8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Podemos também inserir p. 1.</a:t>
            </a:r>
            <a:endParaRPr/>
          </a:p>
        </p:txBody>
      </p:sp>
      <p:pic>
        <p:nvPicPr>
          <p:cNvPr id="802" name="Google Shape;802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9164" y="7442331"/>
            <a:ext cx="9851706" cy="83981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803" name="Google Shape;803;p54"/>
          <p:cNvSpPr txBox="1"/>
          <p:nvPr/>
        </p:nvSpPr>
        <p:spPr>
          <a:xfrm>
            <a:off x="977298" y="1191512"/>
            <a:ext cx="4214281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LEGISLAÇÃO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5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55"/>
          <p:cNvSpPr/>
          <p:nvPr/>
        </p:nvSpPr>
        <p:spPr>
          <a:xfrm rot="5400000">
            <a:off x="3595592" y="-1647601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0" name="Google Shape;81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889" y="9168142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3948" y="938908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2" name="Google Shape;812;p55"/>
          <p:cNvGrpSpPr/>
          <p:nvPr/>
        </p:nvGrpSpPr>
        <p:grpSpPr>
          <a:xfrm rot="10800000">
            <a:off x="16159971" y="1191512"/>
            <a:ext cx="955004" cy="218188"/>
            <a:chOff x="642" y="0"/>
            <a:chExt cx="1273338" cy="290918"/>
          </a:xfrm>
        </p:grpSpPr>
        <p:sp>
          <p:nvSpPr>
            <p:cNvPr id="813" name="Google Shape;813;p55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5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5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16" name="Google Shape;816;p55"/>
          <p:cNvPicPr preferRelativeResize="0"/>
          <p:nvPr/>
        </p:nvPicPr>
        <p:blipFill rotWithShape="1">
          <a:blip r:embed="rId5">
            <a:alphaModFix/>
          </a:blip>
          <a:srcRect b="5650" l="0" r="0" t="0"/>
          <a:stretch/>
        </p:blipFill>
        <p:spPr>
          <a:xfrm>
            <a:off x="3186974" y="2290796"/>
            <a:ext cx="10782884" cy="570540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817" name="Google Shape;817;p55"/>
          <p:cNvSpPr txBox="1"/>
          <p:nvPr/>
        </p:nvSpPr>
        <p:spPr>
          <a:xfrm>
            <a:off x="1557576" y="8268898"/>
            <a:ext cx="15557879" cy="1704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BRASIL. Superior Tribunal de Justiça.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Súmula 468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A base de cálculo do PIS, até a edição da MP n. 1.212/1995, era o faturamento ocorrido no sexto mês anterior ao do fato gerador. Brasília, DF: Superior Tribunal de Justiça, 2010. Disponível em: https://scon.stj.jus.br/SCON/sumanot/toc.jsp#TIT1TEMA0. Acesso em: dd mmm. aaaa.</a:t>
            </a:r>
            <a:endParaRPr/>
          </a:p>
        </p:txBody>
      </p:sp>
      <p:sp>
        <p:nvSpPr>
          <p:cNvPr id="818" name="Google Shape;818;p55"/>
          <p:cNvSpPr txBox="1"/>
          <p:nvPr/>
        </p:nvSpPr>
        <p:spPr>
          <a:xfrm>
            <a:off x="973945" y="1233600"/>
            <a:ext cx="4214281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SÚMULA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6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56"/>
          <p:cNvSpPr/>
          <p:nvPr/>
        </p:nvSpPr>
        <p:spPr>
          <a:xfrm rot="5400000">
            <a:off x="3595592" y="-1647601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5" name="Google Shape;82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889" y="9168142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62794" y="919606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7" name="Google Shape;827;p56"/>
          <p:cNvGrpSpPr/>
          <p:nvPr/>
        </p:nvGrpSpPr>
        <p:grpSpPr>
          <a:xfrm rot="10800000">
            <a:off x="16159971" y="1191512"/>
            <a:ext cx="955004" cy="218188"/>
            <a:chOff x="642" y="0"/>
            <a:chExt cx="1273338" cy="290918"/>
          </a:xfrm>
        </p:grpSpPr>
        <p:sp>
          <p:nvSpPr>
            <p:cNvPr id="828" name="Google Shape;828;p56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6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6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31" name="Google Shape;831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0807" y="2415526"/>
            <a:ext cx="10103973" cy="740618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832" name="Google Shape;832;p56"/>
          <p:cNvSpPr txBox="1"/>
          <p:nvPr/>
        </p:nvSpPr>
        <p:spPr>
          <a:xfrm>
            <a:off x="1000624" y="4406541"/>
            <a:ext cx="6392314" cy="295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UNIVERSIDADE DO EXTREMOS SUL CATARINENSE.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Biblioteca Unesc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Criciúma, [201-]. Disponível em: http://www.unesc.net/portal/capa/index/533. Acesso em: dd mmm. aaaa.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56"/>
          <p:cNvSpPr txBox="1"/>
          <p:nvPr/>
        </p:nvSpPr>
        <p:spPr>
          <a:xfrm>
            <a:off x="967725" y="1219220"/>
            <a:ext cx="4214281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HOMEPAGE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57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57"/>
          <p:cNvSpPr/>
          <p:nvPr/>
        </p:nvSpPr>
        <p:spPr>
          <a:xfrm rot="5400000">
            <a:off x="3595592" y="-1647601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0" name="Google Shape;84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889" y="9168142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62794" y="919606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2" name="Google Shape;842;p57"/>
          <p:cNvGrpSpPr/>
          <p:nvPr/>
        </p:nvGrpSpPr>
        <p:grpSpPr>
          <a:xfrm rot="10800000">
            <a:off x="16159971" y="1191512"/>
            <a:ext cx="955004" cy="218188"/>
            <a:chOff x="642" y="0"/>
            <a:chExt cx="1273338" cy="290918"/>
          </a:xfrm>
        </p:grpSpPr>
        <p:sp>
          <p:nvSpPr>
            <p:cNvPr id="843" name="Google Shape;843;p57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7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7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46" name="Google Shape;84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3480" y="2503734"/>
            <a:ext cx="10358627" cy="631623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847" name="Google Shape;847;p57"/>
          <p:cNvSpPr txBox="1"/>
          <p:nvPr/>
        </p:nvSpPr>
        <p:spPr>
          <a:xfrm>
            <a:off x="1000624" y="2838450"/>
            <a:ext cx="6392314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BRASIL. Ministério da Agricultura, Pecuária e Abastecimento.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Cooperativismo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Brasília: Ministério da Agricultura, Pecuária e Abastecimento, 2020. Disponível em: https://www.gov.br/agricultura/pt-br/assuntos/agricultura-familiar/cooperativismo. Acesso em: dd mmm. aaaa.</a:t>
            </a:r>
            <a:endParaRPr/>
          </a:p>
          <a:p>
            <a:pPr indent="0" lvl="0" marL="0" marR="0" rtl="0" algn="l">
              <a:lnSpc>
                <a:spcPct val="109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57"/>
          <p:cNvSpPr txBox="1"/>
          <p:nvPr/>
        </p:nvSpPr>
        <p:spPr>
          <a:xfrm>
            <a:off x="963302" y="1187193"/>
            <a:ext cx="4214281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HOMEPAGE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8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58"/>
          <p:cNvSpPr/>
          <p:nvPr/>
        </p:nvSpPr>
        <p:spPr>
          <a:xfrm rot="5400000">
            <a:off x="3595592" y="-1280979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5" name="Google Shape;85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64" y="9325438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73453" y="667002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7" name="Google Shape;857;p58"/>
          <p:cNvGrpSpPr/>
          <p:nvPr/>
        </p:nvGrpSpPr>
        <p:grpSpPr>
          <a:xfrm rot="10800000">
            <a:off x="3609770" y="8819970"/>
            <a:ext cx="955004" cy="218188"/>
            <a:chOff x="642" y="0"/>
            <a:chExt cx="1273338" cy="290918"/>
          </a:xfrm>
        </p:grpSpPr>
        <p:sp>
          <p:nvSpPr>
            <p:cNvPr id="858" name="Google Shape;858;p58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8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8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61" name="Google Shape;861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72344" y="2894306"/>
            <a:ext cx="8880497" cy="649378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862" name="Google Shape;862;p58"/>
          <p:cNvSpPr txBox="1"/>
          <p:nvPr/>
        </p:nvSpPr>
        <p:spPr>
          <a:xfrm>
            <a:off x="1028700" y="3718883"/>
            <a:ext cx="7405918" cy="2962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TV UNESC.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"Empreende Turismo"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Desenvolva novos negócios na área do turismo - Unesc TV. [Criciúma]: TV UNESC, 2021. 1 vídeo (1h 02 min). Disponível em: https://www.youtube.com/watch?v=VOZizly6aGU. Acesso em: dd mmm. aaaa.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58"/>
          <p:cNvSpPr txBox="1"/>
          <p:nvPr/>
        </p:nvSpPr>
        <p:spPr>
          <a:xfrm>
            <a:off x="961328" y="1543549"/>
            <a:ext cx="7405918" cy="705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VÍDEOS YOUTUBE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59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59"/>
          <p:cNvSpPr/>
          <p:nvPr/>
        </p:nvSpPr>
        <p:spPr>
          <a:xfrm rot="5400000">
            <a:off x="3595592" y="-1647601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0" name="Google Shape;87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889" y="9168142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62794" y="919606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2" name="Google Shape;872;p59"/>
          <p:cNvGrpSpPr/>
          <p:nvPr/>
        </p:nvGrpSpPr>
        <p:grpSpPr>
          <a:xfrm rot="10800000">
            <a:off x="16159971" y="1191512"/>
            <a:ext cx="955004" cy="218188"/>
            <a:chOff x="642" y="0"/>
            <a:chExt cx="1273338" cy="290918"/>
          </a:xfrm>
        </p:grpSpPr>
        <p:sp>
          <p:nvSpPr>
            <p:cNvPr id="873" name="Google Shape;873;p59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9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59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76" name="Google Shape;876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8474" y="4539872"/>
            <a:ext cx="11272850" cy="508774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877" name="Google Shape;877;p59"/>
          <p:cNvSpPr txBox="1"/>
          <p:nvPr/>
        </p:nvSpPr>
        <p:spPr>
          <a:xfrm>
            <a:off x="1079833" y="2440736"/>
            <a:ext cx="16475555" cy="296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FUNDAÇÃO BIBLIOTECA NACIONAL (Brasil).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BNDIGITAL I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Coleção Casa dos Contos. Rio de Janeiro, 23 fev. 2015. Facebook: bibliotecanacional.br. Disponível em: https://www.facebook.com/ bibliotecanacional.br/photos/a.241986499162080.73699.217561 081604622/1023276264366429/?type=1&amp;theater. Acesso em: dd mmm. aaaa.</a:t>
            </a:r>
            <a:endParaRPr/>
          </a:p>
          <a:p>
            <a:pPr indent="0" lvl="0" marL="0" marR="0" rtl="0" algn="l">
              <a:lnSpc>
                <a:spcPct val="109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9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59"/>
          <p:cNvSpPr txBox="1"/>
          <p:nvPr/>
        </p:nvSpPr>
        <p:spPr>
          <a:xfrm>
            <a:off x="1079833" y="919353"/>
            <a:ext cx="5357281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REDES SOCIAIS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60"/>
          <p:cNvSpPr/>
          <p:nvPr/>
        </p:nvSpPr>
        <p:spPr>
          <a:xfrm>
            <a:off x="658757" y="590370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60"/>
          <p:cNvSpPr/>
          <p:nvPr/>
        </p:nvSpPr>
        <p:spPr>
          <a:xfrm rot="5400000">
            <a:off x="3595592" y="-1647601"/>
            <a:ext cx="28357" cy="7219541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5" name="Google Shape;88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889" y="9168142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020" y="9098317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7" name="Google Shape;887;p60"/>
          <p:cNvGrpSpPr/>
          <p:nvPr/>
        </p:nvGrpSpPr>
        <p:grpSpPr>
          <a:xfrm rot="10800000">
            <a:off x="16159971" y="1191512"/>
            <a:ext cx="955004" cy="218188"/>
            <a:chOff x="642" y="0"/>
            <a:chExt cx="1273338" cy="290918"/>
          </a:xfrm>
        </p:grpSpPr>
        <p:sp>
          <p:nvSpPr>
            <p:cNvPr id="888" name="Google Shape;888;p60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60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60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91" name="Google Shape;891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5807" y="2105019"/>
            <a:ext cx="9871492" cy="738990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892" name="Google Shape;892;p60"/>
          <p:cNvSpPr txBox="1"/>
          <p:nvPr/>
        </p:nvSpPr>
        <p:spPr>
          <a:xfrm>
            <a:off x="931129" y="1182492"/>
            <a:ext cx="5357281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endParaRPr/>
          </a:p>
        </p:txBody>
      </p:sp>
      <p:sp>
        <p:nvSpPr>
          <p:cNvPr id="893" name="Google Shape;893;p60"/>
          <p:cNvSpPr txBox="1"/>
          <p:nvPr/>
        </p:nvSpPr>
        <p:spPr>
          <a:xfrm>
            <a:off x="687332" y="5358921"/>
            <a:ext cx="6706140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www.more.ufsc.br</a:t>
            </a:r>
            <a:endParaRPr b="0" i="0" sz="4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61"/>
          <p:cNvSpPr/>
          <p:nvPr/>
        </p:nvSpPr>
        <p:spPr>
          <a:xfrm>
            <a:off x="1028700" y="8906684"/>
            <a:ext cx="16230600" cy="3105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9" name="Google Shape;899;p61"/>
          <p:cNvGrpSpPr/>
          <p:nvPr/>
        </p:nvGrpSpPr>
        <p:grpSpPr>
          <a:xfrm rot="5400000">
            <a:off x="16672704" y="5034647"/>
            <a:ext cx="955004" cy="218188"/>
            <a:chOff x="642" y="0"/>
            <a:chExt cx="1273338" cy="290918"/>
          </a:xfrm>
        </p:grpSpPr>
        <p:sp>
          <p:nvSpPr>
            <p:cNvPr id="900" name="Google Shape;900;p61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61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61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03" name="Google Shape;90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493253"/>
            <a:ext cx="9154312" cy="2151263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61"/>
          <p:cNvSpPr txBox="1"/>
          <p:nvPr/>
        </p:nvSpPr>
        <p:spPr>
          <a:xfrm>
            <a:off x="1028700" y="9114600"/>
            <a:ext cx="9797483" cy="4953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/>
          </a:p>
        </p:txBody>
      </p:sp>
      <p:sp>
        <p:nvSpPr>
          <p:cNvPr id="905" name="Google Shape;905;p61"/>
          <p:cNvSpPr txBox="1"/>
          <p:nvPr/>
        </p:nvSpPr>
        <p:spPr>
          <a:xfrm>
            <a:off x="12249478" y="9171750"/>
            <a:ext cx="5009822" cy="285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BIBLIOTECA CENTRAL PROFESSOR EURICO BACK</a:t>
            </a:r>
            <a:endParaRPr/>
          </a:p>
        </p:txBody>
      </p:sp>
      <p:pic>
        <p:nvPicPr>
          <p:cNvPr id="906" name="Google Shape;906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2917960"/>
            <a:ext cx="10280234" cy="5346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7" name="Google Shape;907;p61"/>
          <p:cNvGrpSpPr/>
          <p:nvPr/>
        </p:nvGrpSpPr>
        <p:grpSpPr>
          <a:xfrm rot="5400000">
            <a:off x="694092" y="5035129"/>
            <a:ext cx="955004" cy="218188"/>
            <a:chOff x="642" y="0"/>
            <a:chExt cx="1273338" cy="290918"/>
          </a:xfrm>
        </p:grpSpPr>
        <p:sp>
          <p:nvSpPr>
            <p:cNvPr id="908" name="Google Shape;908;p61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1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61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/>
          <p:nvPr/>
        </p:nvSpPr>
        <p:spPr>
          <a:xfrm>
            <a:off x="874372" y="4853269"/>
            <a:ext cx="9055579" cy="31072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212" y="601682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08130" y="9449738"/>
            <a:ext cx="3078278" cy="72339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11506200" y="1539313"/>
            <a:ext cx="487176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4000"/>
              <a:buFont typeface="Noto Sans Symbols"/>
              <a:buChar char="✔"/>
            </a:pPr>
            <a:r>
              <a:rPr b="0" i="0" lang="en-US" sz="4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Citação direta</a:t>
            </a:r>
            <a:endParaRPr b="0" i="0" sz="4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1152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1250950" marR="0" rtl="0" algn="l"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Curta </a:t>
            </a:r>
            <a:endParaRPr/>
          </a:p>
          <a:p>
            <a:pPr indent="-571500" lvl="0" marL="1250950" marR="0" rtl="0" algn="l"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Longa </a:t>
            </a:r>
            <a:endParaRPr/>
          </a:p>
          <a:p>
            <a:pPr indent="-317500" lvl="0" marL="5715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5715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4000"/>
              <a:buFont typeface="Noto Sans Symbols"/>
              <a:buChar char="✔"/>
            </a:pPr>
            <a:r>
              <a:rPr b="0" i="0" lang="en-US" sz="4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Citação indireta</a:t>
            </a:r>
            <a:endParaRPr b="0" i="0" sz="4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5715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4000"/>
              <a:buFont typeface="Noto Sans Symbols"/>
              <a:buChar char="✔"/>
            </a:pPr>
            <a:r>
              <a:rPr b="0" i="0" lang="en-US" sz="4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Citação de citação</a:t>
            </a:r>
            <a:endParaRPr b="0" i="0" sz="4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5715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892301" y="2780044"/>
            <a:ext cx="9055579" cy="2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TIPOS DE CITAÇÃO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1209839" y="1274303"/>
            <a:ext cx="545653" cy="435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AFAFA"/>
                </a:solidFill>
                <a:latin typeface="Arial"/>
                <a:ea typeface="Arial"/>
                <a:cs typeface="Arial"/>
                <a:sym typeface="Arial"/>
              </a:rPr>
              <a:t>VI</a:t>
            </a:r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>
            <a:off x="557436" y="5443039"/>
            <a:ext cx="9689449" cy="3670892"/>
            <a:chOff x="0" y="0"/>
            <a:chExt cx="12919266" cy="4894522"/>
          </a:xfrm>
        </p:grpSpPr>
        <p:grpSp>
          <p:nvGrpSpPr>
            <p:cNvPr id="149" name="Google Shape;149;p17"/>
            <p:cNvGrpSpPr/>
            <p:nvPr/>
          </p:nvGrpSpPr>
          <p:grpSpPr>
            <a:xfrm>
              <a:off x="0" y="0"/>
              <a:ext cx="12919266" cy="4894522"/>
              <a:chOff x="0" y="0"/>
              <a:chExt cx="7180436" cy="2720340"/>
            </a:xfrm>
          </p:grpSpPr>
          <p:sp>
            <p:nvSpPr>
              <p:cNvPr id="150" name="Google Shape;150;p17"/>
              <p:cNvSpPr/>
              <p:nvPr/>
            </p:nvSpPr>
            <p:spPr>
              <a:xfrm>
                <a:off x="0" y="0"/>
                <a:ext cx="450850" cy="450850"/>
              </a:xfrm>
              <a:custGeom>
                <a:rect b="b" l="l" r="r" t="t"/>
                <a:pathLst>
                  <a:path extrusionOk="0" h="450850" w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solidFill>
                <a:srgbClr val="3E5B2A"/>
              </a:solidFill>
              <a:ln>
                <a:noFill/>
              </a:ln>
            </p:spPr>
          </p:sp>
          <p:sp>
            <p:nvSpPr>
              <p:cNvPr id="151" name="Google Shape;151;p17"/>
              <p:cNvSpPr/>
              <p:nvPr/>
            </p:nvSpPr>
            <p:spPr>
              <a:xfrm>
                <a:off x="0" y="450850"/>
                <a:ext cx="7180436" cy="2269490"/>
              </a:xfrm>
              <a:custGeom>
                <a:rect b="b" l="l" r="r" t="t"/>
                <a:pathLst>
                  <a:path extrusionOk="0" h="2269490" w="7180436">
                    <a:moveTo>
                      <a:pt x="6591157" y="0"/>
                    </a:moveTo>
                    <a:lnTo>
                      <a:pt x="0" y="0"/>
                    </a:lnTo>
                    <a:lnTo>
                      <a:pt x="0" y="2269490"/>
                    </a:lnTo>
                    <a:lnTo>
                      <a:pt x="6591157" y="2269490"/>
                    </a:lnTo>
                    <a:lnTo>
                      <a:pt x="6591157" y="2268220"/>
                    </a:lnTo>
                    <a:lnTo>
                      <a:pt x="7180436" y="1134110"/>
                    </a:lnTo>
                    <a:close/>
                  </a:path>
                </a:pathLst>
              </a:custGeom>
              <a:solidFill>
                <a:srgbClr val="ABDF7A"/>
              </a:solidFill>
              <a:ln>
                <a:noFill/>
              </a:ln>
            </p:spPr>
          </p:sp>
        </p:grpSp>
        <p:sp>
          <p:nvSpPr>
            <p:cNvPr id="152" name="Google Shape;152;p17"/>
            <p:cNvSpPr txBox="1"/>
            <p:nvPr/>
          </p:nvSpPr>
          <p:spPr>
            <a:xfrm>
              <a:off x="422581" y="1515216"/>
              <a:ext cx="11521440" cy="3009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Importante:</a:t>
              </a:r>
              <a:endParaRPr/>
            </a:p>
            <a:p>
              <a:pPr indent="0" lvl="0" marL="0" marR="0" rtl="0" algn="l">
                <a:lnSpc>
                  <a:spcPct val="14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Segue a mesma entrada que as referências.</a:t>
              </a:r>
              <a:endParaRPr/>
            </a:p>
            <a:p>
              <a:pPr indent="0" lvl="0" marL="0" marR="0" rtl="0" algn="l">
                <a:lnSpc>
                  <a:spcPct val="14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Sistema autor-data.</a:t>
              </a:r>
              <a:endParaRPr/>
            </a:p>
            <a:p>
              <a:pPr indent="0" lvl="0" marL="0" marR="0" rtl="0" algn="l">
                <a:lnSpc>
                  <a:spcPct val="14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Todas as citações devem constar nas referências!</a:t>
              </a:r>
              <a:endParaRPr/>
            </a:p>
          </p:txBody>
        </p:sp>
      </p:grpSp>
      <p:grpSp>
        <p:nvGrpSpPr>
          <p:cNvPr id="153" name="Google Shape;153;p17"/>
          <p:cNvGrpSpPr/>
          <p:nvPr/>
        </p:nvGrpSpPr>
        <p:grpSpPr>
          <a:xfrm rot="10800000">
            <a:off x="2773338" y="1564963"/>
            <a:ext cx="955004" cy="218188"/>
            <a:chOff x="642" y="0"/>
            <a:chExt cx="1273338" cy="290918"/>
          </a:xfrm>
        </p:grpSpPr>
        <p:sp>
          <p:nvSpPr>
            <p:cNvPr id="154" name="Google Shape;154;p17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/>
        </p:nvSpPr>
        <p:spPr>
          <a:xfrm>
            <a:off x="1725450" y="1489977"/>
            <a:ext cx="1388745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CITAÇÃO DIRETA</a:t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 rot="-5400000">
            <a:off x="-2644672" y="5042489"/>
            <a:ext cx="8037274" cy="9695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1982638" y="3046999"/>
            <a:ext cx="14210941" cy="5063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just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É a transcrição textual com exatidão das palavras de um autor consultado, seja um parágrafo, uma frase ou uma expressão. </a:t>
            </a:r>
            <a:endParaRPr/>
          </a:p>
          <a:p>
            <a:pPr indent="-323850" lvl="1" marL="647700" marR="0" rtl="0" algn="just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É usada somente quando for absolutamente necessário e essencial transcrever as palavras do autor. </a:t>
            </a:r>
            <a:endParaRPr/>
          </a:p>
          <a:p>
            <a:pPr indent="-323850" lvl="1" marL="647700" marR="0" rtl="0" algn="just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Muito utilizada para definições e conceitos. </a:t>
            </a:r>
            <a:endParaRPr/>
          </a:p>
          <a:p>
            <a:pPr indent="-323850" lvl="1" marL="647700" marR="0" rtl="0" algn="just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Deve-se especificar a página, que vem após a data, separada por vírgula e precedido do termo p. </a:t>
            </a:r>
            <a:endParaRPr/>
          </a:p>
          <a:p>
            <a:pPr indent="-323850" lvl="1" marL="647700" marR="0" rtl="0" algn="just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A formatação das citações diretas é diferente daquelas com trecho citado de até 3 linhas e daquelas com trechos citados com mais de 3 linhas.</a:t>
            </a:r>
            <a:endParaRPr/>
          </a:p>
        </p:txBody>
      </p:sp>
      <p:pic>
        <p:nvPicPr>
          <p:cNvPr id="164" name="Google Shape;16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64" y="1028700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08130" y="9449738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18"/>
          <p:cNvGrpSpPr/>
          <p:nvPr/>
        </p:nvGrpSpPr>
        <p:grpSpPr>
          <a:xfrm rot="-5400000">
            <a:off x="209331" y="8478896"/>
            <a:ext cx="955004" cy="218188"/>
            <a:chOff x="642" y="0"/>
            <a:chExt cx="1273338" cy="290918"/>
          </a:xfrm>
        </p:grpSpPr>
        <p:sp>
          <p:nvSpPr>
            <p:cNvPr id="167" name="Google Shape;167;p18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p18"/>
          <p:cNvSpPr/>
          <p:nvPr/>
        </p:nvSpPr>
        <p:spPr>
          <a:xfrm rot="5400000">
            <a:off x="5745710" y="-1897302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>
            <a:off x="1413041" y="1010571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1800458" y="3382297"/>
            <a:ext cx="15560321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b="0" i="0" lang="en-US" sz="3000" u="sng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Minayo (2001, p. 22)</a:t>
            </a: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, “o conjunto de dados quantitativos e qualitativos não se opõem, ao contrário, se complementam.”</a:t>
            </a:r>
            <a:endParaRPr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64" y="1028700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08130" y="9449738"/>
            <a:ext cx="3078278" cy="723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9"/>
          <p:cNvGrpSpPr/>
          <p:nvPr/>
        </p:nvGrpSpPr>
        <p:grpSpPr>
          <a:xfrm rot="-5400000">
            <a:off x="209331" y="8653093"/>
            <a:ext cx="955004" cy="218188"/>
            <a:chOff x="642" y="0"/>
            <a:chExt cx="1273338" cy="290918"/>
          </a:xfrm>
        </p:grpSpPr>
        <p:sp>
          <p:nvSpPr>
            <p:cNvPr id="180" name="Google Shape;180;p19"/>
            <p:cNvSpPr/>
            <p:nvPr/>
          </p:nvSpPr>
          <p:spPr>
            <a:xfrm>
              <a:off x="983062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489944" y="0"/>
              <a:ext cx="290918" cy="29091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642" y="1587"/>
              <a:ext cx="286460" cy="28774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19"/>
          <p:cNvSpPr txBox="1"/>
          <p:nvPr/>
        </p:nvSpPr>
        <p:spPr>
          <a:xfrm>
            <a:off x="1784117" y="5589491"/>
            <a:ext cx="1547518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[...] realidade social que “é o próprio dinamismo da vida individual e coletiva com toda a riqueza de significados dela transbordante.” </a:t>
            </a:r>
            <a:r>
              <a:rPr b="0" i="0" lang="en-US" sz="3000" u="sng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(MINAYO, 2001, p. 15).</a:t>
            </a: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1698979" y="8001938"/>
            <a:ext cx="15560321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MINAYO, Maria Cecília de Souza. </a:t>
            </a:r>
            <a:r>
              <a:rPr b="1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Pesquisa social</a:t>
            </a: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: teoria, método e criatividade. 19. ed. Petrópolis: Vozes, 2001.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1706755" y="748834"/>
            <a:ext cx="10671389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CITAÇÃO DIRETA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até três linhas</a:t>
            </a:r>
            <a:endParaRPr b="0" i="0" sz="5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9"/>
          <p:cNvSpPr/>
          <p:nvPr/>
        </p:nvSpPr>
        <p:spPr>
          <a:xfrm rot="5400000">
            <a:off x="5745710" y="-1897302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2058730" y="2570050"/>
            <a:ext cx="5457713" cy="55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9966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3000"/>
              <a:buFont typeface="Noto Sans Symbols"/>
              <a:buChar char="❖"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citação dentro da sentença</a:t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2058730" y="4840761"/>
            <a:ext cx="5831148" cy="55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3000"/>
              <a:buFont typeface="Noto Sans Symbols"/>
              <a:buChar char="❖"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citação dentro do parênteses</a:t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2058730" y="7299579"/>
            <a:ext cx="2964658" cy="59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A1B18"/>
              </a:buClr>
              <a:buSzPts val="3000"/>
              <a:buFont typeface="Noto Sans Symbols"/>
              <a:buChar char="❖"/>
            </a:pPr>
            <a:r>
              <a:rPr b="0" i="0" lang="en-US" sz="3000" u="none" cap="none" strike="noStrike">
                <a:solidFill>
                  <a:srgbClr val="1A1B18"/>
                </a:solidFill>
                <a:latin typeface="Arial"/>
                <a:ea typeface="Arial"/>
                <a:cs typeface="Arial"/>
                <a:sym typeface="Arial"/>
              </a:rPr>
              <a:t>na referência</a:t>
            </a:r>
            <a:endParaRPr b="0" i="0" sz="3000" u="none" cap="none" strike="noStrike">
              <a:solidFill>
                <a:srgbClr val="1A1B1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/>
          <p:nvPr/>
        </p:nvSpPr>
        <p:spPr>
          <a:xfrm rot="5400000">
            <a:off x="5745710" y="-1897302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296" y="3700746"/>
            <a:ext cx="683736" cy="653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/>
          <p:nvPr/>
        </p:nvSpPr>
        <p:spPr>
          <a:xfrm>
            <a:off x="1645197" y="777852"/>
            <a:ext cx="5647531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CITAÇÃO DIRETA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acima de três linhas</a:t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0"/>
          <p:cNvPicPr preferRelativeResize="0"/>
          <p:nvPr/>
        </p:nvPicPr>
        <p:blipFill rotWithShape="1">
          <a:blip r:embed="rId4">
            <a:alphaModFix/>
          </a:blip>
          <a:srcRect b="5074" l="479" r="0" t="0"/>
          <a:stretch/>
        </p:blipFill>
        <p:spPr>
          <a:xfrm>
            <a:off x="2023927" y="2319446"/>
            <a:ext cx="13416904" cy="695409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grpSp>
        <p:nvGrpSpPr>
          <p:cNvPr id="198" name="Google Shape;198;p20"/>
          <p:cNvGrpSpPr/>
          <p:nvPr/>
        </p:nvGrpSpPr>
        <p:grpSpPr>
          <a:xfrm>
            <a:off x="3861905" y="2948793"/>
            <a:ext cx="2440043" cy="866956"/>
            <a:chOff x="0" y="0"/>
            <a:chExt cx="3253391" cy="1155941"/>
          </a:xfrm>
        </p:grpSpPr>
        <p:grpSp>
          <p:nvGrpSpPr>
            <p:cNvPr id="199" name="Google Shape;199;p20"/>
            <p:cNvGrpSpPr/>
            <p:nvPr/>
          </p:nvGrpSpPr>
          <p:grpSpPr>
            <a:xfrm>
              <a:off x="0" y="0"/>
              <a:ext cx="3253391" cy="1155941"/>
              <a:chOff x="0" y="0"/>
              <a:chExt cx="6844080" cy="2572022"/>
            </a:xfrm>
          </p:grpSpPr>
          <p:sp>
            <p:nvSpPr>
              <p:cNvPr id="200" name="Google Shape;200;p20"/>
              <p:cNvSpPr/>
              <p:nvPr/>
            </p:nvSpPr>
            <p:spPr>
              <a:xfrm>
                <a:off x="0" y="0"/>
                <a:ext cx="450850" cy="450850"/>
              </a:xfrm>
              <a:custGeom>
                <a:rect b="b" l="l" r="r" t="t"/>
                <a:pathLst>
                  <a:path extrusionOk="0" h="450850" w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solidFill>
                <a:srgbClr val="3E5B2A"/>
              </a:solidFill>
              <a:ln>
                <a:noFill/>
              </a:ln>
            </p:spPr>
          </p:sp>
          <p:sp>
            <p:nvSpPr>
              <p:cNvPr id="201" name="Google Shape;201;p20"/>
              <p:cNvSpPr/>
              <p:nvPr/>
            </p:nvSpPr>
            <p:spPr>
              <a:xfrm>
                <a:off x="0" y="450850"/>
                <a:ext cx="6844080" cy="2121172"/>
              </a:xfrm>
              <a:custGeom>
                <a:rect b="b" l="l" r="r" t="t"/>
                <a:pathLst>
                  <a:path extrusionOk="0" h="2121172" w="6844080">
                    <a:moveTo>
                      <a:pt x="6254800" y="0"/>
                    </a:moveTo>
                    <a:lnTo>
                      <a:pt x="0" y="0"/>
                    </a:lnTo>
                    <a:lnTo>
                      <a:pt x="0" y="2121172"/>
                    </a:lnTo>
                    <a:lnTo>
                      <a:pt x="6254800" y="2121172"/>
                    </a:lnTo>
                    <a:lnTo>
                      <a:pt x="6254800" y="2119902"/>
                    </a:lnTo>
                    <a:lnTo>
                      <a:pt x="6844080" y="1060149"/>
                    </a:lnTo>
                    <a:close/>
                  </a:path>
                </a:pathLst>
              </a:custGeom>
              <a:solidFill>
                <a:srgbClr val="ABDF7A"/>
              </a:solidFill>
              <a:ln>
                <a:noFill/>
              </a:ln>
            </p:spPr>
          </p:sp>
        </p:grpSp>
        <p:sp>
          <p:nvSpPr>
            <p:cNvPr id="202" name="Google Shape;202;p20"/>
            <p:cNvSpPr txBox="1"/>
            <p:nvPr/>
          </p:nvSpPr>
          <p:spPr>
            <a:xfrm>
              <a:off x="356272" y="470987"/>
              <a:ext cx="2602173" cy="498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 cm</a:t>
              </a:r>
              <a:endParaRPr/>
            </a:p>
          </p:txBody>
        </p:sp>
      </p:grpSp>
      <p:grpSp>
        <p:nvGrpSpPr>
          <p:cNvPr id="203" name="Google Shape;203;p20"/>
          <p:cNvGrpSpPr/>
          <p:nvPr/>
        </p:nvGrpSpPr>
        <p:grpSpPr>
          <a:xfrm>
            <a:off x="13881117" y="4353392"/>
            <a:ext cx="4269427" cy="1978605"/>
            <a:chOff x="0" y="-1232"/>
            <a:chExt cx="5692569" cy="2638141"/>
          </a:xfrm>
        </p:grpSpPr>
        <p:grpSp>
          <p:nvGrpSpPr>
            <p:cNvPr id="204" name="Google Shape;204;p20"/>
            <p:cNvGrpSpPr/>
            <p:nvPr/>
          </p:nvGrpSpPr>
          <p:grpSpPr>
            <a:xfrm rot="10800000">
              <a:off x="0" y="-1232"/>
              <a:ext cx="5692569" cy="2638141"/>
              <a:chOff x="0" y="0"/>
              <a:chExt cx="5869940" cy="2720340"/>
            </a:xfrm>
          </p:grpSpPr>
          <p:sp>
            <p:nvSpPr>
              <p:cNvPr id="205" name="Google Shape;205;p20"/>
              <p:cNvSpPr/>
              <p:nvPr/>
            </p:nvSpPr>
            <p:spPr>
              <a:xfrm>
                <a:off x="0" y="0"/>
                <a:ext cx="450850" cy="450850"/>
              </a:xfrm>
              <a:custGeom>
                <a:rect b="b" l="l" r="r" t="t"/>
                <a:pathLst>
                  <a:path extrusionOk="0" h="450850" w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solidFill>
                <a:srgbClr val="3E5B2A"/>
              </a:solidFill>
              <a:ln>
                <a:noFill/>
              </a:ln>
            </p:spPr>
          </p:sp>
          <p:sp>
            <p:nvSpPr>
              <p:cNvPr id="206" name="Google Shape;206;p20"/>
              <p:cNvSpPr/>
              <p:nvPr/>
            </p:nvSpPr>
            <p:spPr>
              <a:xfrm>
                <a:off x="0" y="450850"/>
                <a:ext cx="5869940" cy="2269490"/>
              </a:xfrm>
              <a:custGeom>
                <a:rect b="b" l="l" r="r" t="t"/>
                <a:pathLst>
                  <a:path extrusionOk="0" h="2269490" w="5869940">
                    <a:moveTo>
                      <a:pt x="5280660" y="0"/>
                    </a:moveTo>
                    <a:lnTo>
                      <a:pt x="0" y="0"/>
                    </a:lnTo>
                    <a:lnTo>
                      <a:pt x="0" y="2269490"/>
                    </a:lnTo>
                    <a:lnTo>
                      <a:pt x="5280660" y="2269490"/>
                    </a:lnTo>
                    <a:lnTo>
                      <a:pt x="5280660" y="2268220"/>
                    </a:lnTo>
                    <a:lnTo>
                      <a:pt x="5869940" y="1134110"/>
                    </a:lnTo>
                    <a:close/>
                  </a:path>
                </a:pathLst>
              </a:custGeom>
              <a:solidFill>
                <a:srgbClr val="ABDF7A"/>
              </a:solidFill>
              <a:ln>
                <a:noFill/>
              </a:ln>
            </p:spPr>
          </p:sp>
        </p:grpSp>
        <p:sp>
          <p:nvSpPr>
            <p:cNvPr id="207" name="Google Shape;207;p20"/>
            <p:cNvSpPr txBox="1"/>
            <p:nvPr/>
          </p:nvSpPr>
          <p:spPr>
            <a:xfrm>
              <a:off x="744422" y="450654"/>
              <a:ext cx="4552326" cy="1429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Fonte tamanho: 12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Espaçamento entre linhas: 1,5</a:t>
              </a:r>
              <a:endParaRPr/>
            </a:p>
          </p:txBody>
        </p:sp>
      </p:grpSp>
      <p:grpSp>
        <p:nvGrpSpPr>
          <p:cNvPr id="208" name="Google Shape;208;p20"/>
          <p:cNvGrpSpPr/>
          <p:nvPr/>
        </p:nvGrpSpPr>
        <p:grpSpPr>
          <a:xfrm>
            <a:off x="436296" y="6733791"/>
            <a:ext cx="5710197" cy="2351125"/>
            <a:chOff x="0" y="0"/>
            <a:chExt cx="7613596" cy="3134834"/>
          </a:xfrm>
        </p:grpSpPr>
        <p:grpSp>
          <p:nvGrpSpPr>
            <p:cNvPr id="209" name="Google Shape;209;p20"/>
            <p:cNvGrpSpPr/>
            <p:nvPr/>
          </p:nvGrpSpPr>
          <p:grpSpPr>
            <a:xfrm>
              <a:off x="0" y="0"/>
              <a:ext cx="7613596" cy="3134834"/>
              <a:chOff x="0" y="0"/>
              <a:chExt cx="6606912" cy="2720340"/>
            </a:xfrm>
          </p:grpSpPr>
          <p:sp>
            <p:nvSpPr>
              <p:cNvPr id="210" name="Google Shape;210;p20"/>
              <p:cNvSpPr/>
              <p:nvPr/>
            </p:nvSpPr>
            <p:spPr>
              <a:xfrm>
                <a:off x="0" y="0"/>
                <a:ext cx="450850" cy="450850"/>
              </a:xfrm>
              <a:custGeom>
                <a:rect b="b" l="l" r="r" t="t"/>
                <a:pathLst>
                  <a:path extrusionOk="0" h="450850" w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solidFill>
                <a:srgbClr val="3E5B2A"/>
              </a:solidFill>
              <a:ln>
                <a:noFill/>
              </a:ln>
            </p:spPr>
          </p:sp>
          <p:sp>
            <p:nvSpPr>
              <p:cNvPr id="211" name="Google Shape;211;p20"/>
              <p:cNvSpPr/>
              <p:nvPr/>
            </p:nvSpPr>
            <p:spPr>
              <a:xfrm>
                <a:off x="0" y="450850"/>
                <a:ext cx="6606912" cy="2269490"/>
              </a:xfrm>
              <a:custGeom>
                <a:rect b="b" l="l" r="r" t="t"/>
                <a:pathLst>
                  <a:path extrusionOk="0" h="2269490" w="6606912">
                    <a:moveTo>
                      <a:pt x="6017632" y="0"/>
                    </a:moveTo>
                    <a:lnTo>
                      <a:pt x="0" y="0"/>
                    </a:lnTo>
                    <a:lnTo>
                      <a:pt x="0" y="2269490"/>
                    </a:lnTo>
                    <a:lnTo>
                      <a:pt x="6017632" y="2269490"/>
                    </a:lnTo>
                    <a:lnTo>
                      <a:pt x="6017632" y="2268220"/>
                    </a:lnTo>
                    <a:lnTo>
                      <a:pt x="6606912" y="1134110"/>
                    </a:lnTo>
                    <a:close/>
                  </a:path>
                </a:pathLst>
              </a:custGeom>
              <a:solidFill>
                <a:srgbClr val="ABDF7A"/>
              </a:solidFill>
              <a:ln>
                <a:noFill/>
              </a:ln>
            </p:spPr>
          </p:sp>
        </p:grpSp>
        <p:sp>
          <p:nvSpPr>
            <p:cNvPr id="212" name="Google Shape;212;p20"/>
            <p:cNvSpPr txBox="1"/>
            <p:nvPr/>
          </p:nvSpPr>
          <p:spPr>
            <a:xfrm>
              <a:off x="0" y="809178"/>
              <a:ext cx="6801246" cy="1895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Fonte tamanho: 10</a:t>
              </a:r>
              <a:endParaRPr/>
            </a:p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Espaçamento entre linhas: 1,0</a:t>
              </a:r>
              <a:endParaRPr/>
            </a:p>
            <a:p>
              <a:pPr indent="0" lvl="0" marL="0" marR="0" rtl="0" algn="r">
                <a:lnSpc>
                  <a:spcPct val="10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Linha em branco antes e depois</a:t>
              </a:r>
              <a:endParaRPr/>
            </a:p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 citação: 1,5</a:t>
              </a:r>
              <a:endParaRPr/>
            </a:p>
          </p:txBody>
        </p:sp>
      </p:grpSp>
      <p:sp>
        <p:nvSpPr>
          <p:cNvPr id="213" name="Google Shape;213;p20"/>
          <p:cNvSpPr txBox="1"/>
          <p:nvPr/>
        </p:nvSpPr>
        <p:spPr>
          <a:xfrm>
            <a:off x="4054509" y="9540583"/>
            <a:ext cx="13802170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COHEN, Renato.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como linguagem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3. ed. São Paulo: Perspectiva, 2013.</a:t>
            </a:r>
            <a:endParaRPr/>
          </a:p>
        </p:txBody>
      </p:sp>
      <p:grpSp>
        <p:nvGrpSpPr>
          <p:cNvPr id="214" name="Google Shape;214;p20"/>
          <p:cNvGrpSpPr/>
          <p:nvPr/>
        </p:nvGrpSpPr>
        <p:grpSpPr>
          <a:xfrm>
            <a:off x="1028700" y="9273540"/>
            <a:ext cx="2840632" cy="743983"/>
            <a:chOff x="0" y="0"/>
            <a:chExt cx="3787508" cy="991978"/>
          </a:xfrm>
        </p:grpSpPr>
        <p:grpSp>
          <p:nvGrpSpPr>
            <p:cNvPr id="215" name="Google Shape;215;p20"/>
            <p:cNvGrpSpPr/>
            <p:nvPr/>
          </p:nvGrpSpPr>
          <p:grpSpPr>
            <a:xfrm>
              <a:off x="0" y="0"/>
              <a:ext cx="3787508" cy="991978"/>
              <a:chOff x="0" y="0"/>
              <a:chExt cx="10386634" cy="2720340"/>
            </a:xfrm>
          </p:grpSpPr>
          <p:sp>
            <p:nvSpPr>
              <p:cNvPr id="216" name="Google Shape;216;p20"/>
              <p:cNvSpPr/>
              <p:nvPr/>
            </p:nvSpPr>
            <p:spPr>
              <a:xfrm>
                <a:off x="0" y="0"/>
                <a:ext cx="450850" cy="450850"/>
              </a:xfrm>
              <a:custGeom>
                <a:rect b="b" l="l" r="r" t="t"/>
                <a:pathLst>
                  <a:path extrusionOk="0" h="450850" w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solidFill>
                <a:srgbClr val="3E5B2A"/>
              </a:solidFill>
              <a:ln>
                <a:noFill/>
              </a:ln>
            </p:spPr>
          </p:sp>
          <p:sp>
            <p:nvSpPr>
              <p:cNvPr id="217" name="Google Shape;217;p20"/>
              <p:cNvSpPr/>
              <p:nvPr/>
            </p:nvSpPr>
            <p:spPr>
              <a:xfrm>
                <a:off x="0" y="450850"/>
                <a:ext cx="10386634" cy="2269490"/>
              </a:xfrm>
              <a:custGeom>
                <a:rect b="b" l="l" r="r" t="t"/>
                <a:pathLst>
                  <a:path extrusionOk="0" h="2269490" w="10386634">
                    <a:moveTo>
                      <a:pt x="9797355" y="0"/>
                    </a:moveTo>
                    <a:lnTo>
                      <a:pt x="0" y="0"/>
                    </a:lnTo>
                    <a:lnTo>
                      <a:pt x="0" y="2269490"/>
                    </a:lnTo>
                    <a:lnTo>
                      <a:pt x="9797355" y="2269490"/>
                    </a:lnTo>
                    <a:lnTo>
                      <a:pt x="9797355" y="2268220"/>
                    </a:lnTo>
                    <a:lnTo>
                      <a:pt x="10386634" y="1134110"/>
                    </a:lnTo>
                    <a:close/>
                  </a:path>
                </a:pathLst>
              </a:custGeom>
              <a:solidFill>
                <a:srgbClr val="ABDF7A"/>
              </a:solidFill>
              <a:ln>
                <a:noFill/>
              </a:ln>
            </p:spPr>
          </p:sp>
        </p:grpSp>
        <p:sp>
          <p:nvSpPr>
            <p:cNvPr id="218" name="Google Shape;218;p20"/>
            <p:cNvSpPr txBox="1"/>
            <p:nvPr/>
          </p:nvSpPr>
          <p:spPr>
            <a:xfrm>
              <a:off x="623331" y="353340"/>
              <a:ext cx="2540847" cy="498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referência</a:t>
              </a:r>
              <a:endParaRPr/>
            </a:p>
          </p:txBody>
        </p:sp>
      </p:grpSp>
      <p:sp>
        <p:nvSpPr>
          <p:cNvPr id="219" name="Google Shape;219;p20"/>
          <p:cNvSpPr txBox="1"/>
          <p:nvPr/>
        </p:nvSpPr>
        <p:spPr>
          <a:xfrm>
            <a:off x="10490340" y="711440"/>
            <a:ext cx="7059002" cy="1069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Essas citações são destacadas com um recuo de 4 cm da margem esquerda, fonte tamanho 10, sem as aspas e com espaçamento  simples.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0E2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/>
          <p:nvPr/>
        </p:nvSpPr>
        <p:spPr>
          <a:xfrm rot="5400000">
            <a:off x="5745710" y="-1897302"/>
            <a:ext cx="28575" cy="8229600"/>
          </a:xfrm>
          <a:prstGeom prst="rect">
            <a:avLst/>
          </a:prstGeom>
          <a:solidFill>
            <a:srgbClr val="3E5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8795" y="701915"/>
            <a:ext cx="683736" cy="65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1"/>
          <p:cNvPicPr preferRelativeResize="0"/>
          <p:nvPr/>
        </p:nvPicPr>
        <p:blipFill rotWithShape="1">
          <a:blip r:embed="rId4">
            <a:alphaModFix/>
          </a:blip>
          <a:srcRect b="10897" l="7300" r="0" t="0"/>
          <a:stretch/>
        </p:blipFill>
        <p:spPr>
          <a:xfrm>
            <a:off x="1028700" y="2353024"/>
            <a:ext cx="13321398" cy="690527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grpSp>
        <p:nvGrpSpPr>
          <p:cNvPr id="227" name="Google Shape;227;p21"/>
          <p:cNvGrpSpPr/>
          <p:nvPr/>
        </p:nvGrpSpPr>
        <p:grpSpPr>
          <a:xfrm>
            <a:off x="1984717" y="2991925"/>
            <a:ext cx="2440043" cy="866956"/>
            <a:chOff x="0" y="0"/>
            <a:chExt cx="3253391" cy="1155941"/>
          </a:xfrm>
        </p:grpSpPr>
        <p:grpSp>
          <p:nvGrpSpPr>
            <p:cNvPr id="228" name="Google Shape;228;p21"/>
            <p:cNvGrpSpPr/>
            <p:nvPr/>
          </p:nvGrpSpPr>
          <p:grpSpPr>
            <a:xfrm>
              <a:off x="0" y="0"/>
              <a:ext cx="3253391" cy="1155941"/>
              <a:chOff x="0" y="0"/>
              <a:chExt cx="6844080" cy="2572022"/>
            </a:xfrm>
          </p:grpSpPr>
          <p:sp>
            <p:nvSpPr>
              <p:cNvPr id="229" name="Google Shape;229;p21"/>
              <p:cNvSpPr/>
              <p:nvPr/>
            </p:nvSpPr>
            <p:spPr>
              <a:xfrm>
                <a:off x="0" y="0"/>
                <a:ext cx="450850" cy="450850"/>
              </a:xfrm>
              <a:custGeom>
                <a:rect b="b" l="l" r="r" t="t"/>
                <a:pathLst>
                  <a:path extrusionOk="0" h="450850" w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solidFill>
                <a:srgbClr val="3E5B2A"/>
              </a:solidFill>
              <a:ln>
                <a:noFill/>
              </a:ln>
            </p:spPr>
          </p:sp>
          <p:sp>
            <p:nvSpPr>
              <p:cNvPr id="230" name="Google Shape;230;p21"/>
              <p:cNvSpPr/>
              <p:nvPr/>
            </p:nvSpPr>
            <p:spPr>
              <a:xfrm>
                <a:off x="0" y="450850"/>
                <a:ext cx="6844080" cy="2121172"/>
              </a:xfrm>
              <a:custGeom>
                <a:rect b="b" l="l" r="r" t="t"/>
                <a:pathLst>
                  <a:path extrusionOk="0" h="2121172" w="6844080">
                    <a:moveTo>
                      <a:pt x="6254800" y="0"/>
                    </a:moveTo>
                    <a:lnTo>
                      <a:pt x="0" y="0"/>
                    </a:lnTo>
                    <a:lnTo>
                      <a:pt x="0" y="2121172"/>
                    </a:lnTo>
                    <a:lnTo>
                      <a:pt x="6254800" y="2121172"/>
                    </a:lnTo>
                    <a:lnTo>
                      <a:pt x="6254800" y="2119902"/>
                    </a:lnTo>
                    <a:lnTo>
                      <a:pt x="6844080" y="1060149"/>
                    </a:lnTo>
                    <a:close/>
                  </a:path>
                </a:pathLst>
              </a:custGeom>
              <a:solidFill>
                <a:srgbClr val="ABDF7A"/>
              </a:solidFill>
              <a:ln>
                <a:noFill/>
              </a:ln>
            </p:spPr>
          </p:sp>
        </p:grpSp>
        <p:sp>
          <p:nvSpPr>
            <p:cNvPr id="231" name="Google Shape;231;p21"/>
            <p:cNvSpPr txBox="1"/>
            <p:nvPr/>
          </p:nvSpPr>
          <p:spPr>
            <a:xfrm>
              <a:off x="356272" y="470987"/>
              <a:ext cx="2602173" cy="498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 cm</a:t>
              </a:r>
              <a:endParaRPr/>
            </a:p>
          </p:txBody>
        </p:sp>
      </p:grpSp>
      <p:grpSp>
        <p:nvGrpSpPr>
          <p:cNvPr id="232" name="Google Shape;232;p21"/>
          <p:cNvGrpSpPr/>
          <p:nvPr/>
        </p:nvGrpSpPr>
        <p:grpSpPr>
          <a:xfrm>
            <a:off x="12599369" y="4153735"/>
            <a:ext cx="4269427" cy="1978605"/>
            <a:chOff x="0" y="-1232"/>
            <a:chExt cx="5692569" cy="2638141"/>
          </a:xfrm>
        </p:grpSpPr>
        <p:grpSp>
          <p:nvGrpSpPr>
            <p:cNvPr id="233" name="Google Shape;233;p21"/>
            <p:cNvGrpSpPr/>
            <p:nvPr/>
          </p:nvGrpSpPr>
          <p:grpSpPr>
            <a:xfrm rot="10800000">
              <a:off x="0" y="-1232"/>
              <a:ext cx="5692569" cy="2638141"/>
              <a:chOff x="0" y="0"/>
              <a:chExt cx="5869940" cy="2720340"/>
            </a:xfrm>
          </p:grpSpPr>
          <p:sp>
            <p:nvSpPr>
              <p:cNvPr id="234" name="Google Shape;234;p21"/>
              <p:cNvSpPr/>
              <p:nvPr/>
            </p:nvSpPr>
            <p:spPr>
              <a:xfrm>
                <a:off x="0" y="0"/>
                <a:ext cx="450850" cy="450850"/>
              </a:xfrm>
              <a:custGeom>
                <a:rect b="b" l="l" r="r" t="t"/>
                <a:pathLst>
                  <a:path extrusionOk="0" h="450850" w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solidFill>
                <a:srgbClr val="3E5B2A"/>
              </a:solidFill>
              <a:ln>
                <a:noFill/>
              </a:ln>
            </p:spPr>
          </p:sp>
          <p:sp>
            <p:nvSpPr>
              <p:cNvPr id="235" name="Google Shape;235;p21"/>
              <p:cNvSpPr/>
              <p:nvPr/>
            </p:nvSpPr>
            <p:spPr>
              <a:xfrm>
                <a:off x="0" y="450850"/>
                <a:ext cx="5869940" cy="2269490"/>
              </a:xfrm>
              <a:custGeom>
                <a:rect b="b" l="l" r="r" t="t"/>
                <a:pathLst>
                  <a:path extrusionOk="0" h="2269490" w="5869940">
                    <a:moveTo>
                      <a:pt x="5280660" y="0"/>
                    </a:moveTo>
                    <a:lnTo>
                      <a:pt x="0" y="0"/>
                    </a:lnTo>
                    <a:lnTo>
                      <a:pt x="0" y="2269490"/>
                    </a:lnTo>
                    <a:lnTo>
                      <a:pt x="5280660" y="2269490"/>
                    </a:lnTo>
                    <a:lnTo>
                      <a:pt x="5280660" y="2268220"/>
                    </a:lnTo>
                    <a:lnTo>
                      <a:pt x="5869940" y="1134110"/>
                    </a:lnTo>
                    <a:close/>
                  </a:path>
                </a:pathLst>
              </a:custGeom>
              <a:solidFill>
                <a:srgbClr val="ABDF7A"/>
              </a:solidFill>
              <a:ln>
                <a:noFill/>
              </a:ln>
            </p:spPr>
          </p:sp>
        </p:grpSp>
        <p:sp>
          <p:nvSpPr>
            <p:cNvPr id="236" name="Google Shape;236;p21"/>
            <p:cNvSpPr txBox="1"/>
            <p:nvPr/>
          </p:nvSpPr>
          <p:spPr>
            <a:xfrm>
              <a:off x="744422" y="450654"/>
              <a:ext cx="4552326" cy="1429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Fonte tamanho: 12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Espaçamento entre linhas: 1,5</a:t>
              </a:r>
              <a:endParaRPr/>
            </a:p>
          </p:txBody>
        </p:sp>
      </p:grpSp>
      <p:grpSp>
        <p:nvGrpSpPr>
          <p:cNvPr id="237" name="Google Shape;237;p21"/>
          <p:cNvGrpSpPr/>
          <p:nvPr/>
        </p:nvGrpSpPr>
        <p:grpSpPr>
          <a:xfrm>
            <a:off x="12273172" y="6611259"/>
            <a:ext cx="5767347" cy="2351125"/>
            <a:chOff x="0" y="-1464"/>
            <a:chExt cx="7689796" cy="3134834"/>
          </a:xfrm>
        </p:grpSpPr>
        <p:grpSp>
          <p:nvGrpSpPr>
            <p:cNvPr id="238" name="Google Shape;238;p21"/>
            <p:cNvGrpSpPr/>
            <p:nvPr/>
          </p:nvGrpSpPr>
          <p:grpSpPr>
            <a:xfrm rot="10800000">
              <a:off x="0" y="-1464"/>
              <a:ext cx="7613596" cy="3134834"/>
              <a:chOff x="0" y="0"/>
              <a:chExt cx="6606912" cy="2720340"/>
            </a:xfrm>
          </p:grpSpPr>
          <p:sp>
            <p:nvSpPr>
              <p:cNvPr id="239" name="Google Shape;239;p21"/>
              <p:cNvSpPr/>
              <p:nvPr/>
            </p:nvSpPr>
            <p:spPr>
              <a:xfrm>
                <a:off x="0" y="0"/>
                <a:ext cx="450850" cy="450850"/>
              </a:xfrm>
              <a:custGeom>
                <a:rect b="b" l="l" r="r" t="t"/>
                <a:pathLst>
                  <a:path extrusionOk="0" h="450850" w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solidFill>
                <a:srgbClr val="3E5B2A"/>
              </a:solidFill>
              <a:ln>
                <a:noFill/>
              </a:ln>
            </p:spPr>
          </p:sp>
          <p:sp>
            <p:nvSpPr>
              <p:cNvPr id="240" name="Google Shape;240;p21"/>
              <p:cNvSpPr/>
              <p:nvPr/>
            </p:nvSpPr>
            <p:spPr>
              <a:xfrm>
                <a:off x="0" y="450850"/>
                <a:ext cx="6606912" cy="2269490"/>
              </a:xfrm>
              <a:custGeom>
                <a:rect b="b" l="l" r="r" t="t"/>
                <a:pathLst>
                  <a:path extrusionOk="0" h="2269490" w="6606912">
                    <a:moveTo>
                      <a:pt x="6017632" y="0"/>
                    </a:moveTo>
                    <a:lnTo>
                      <a:pt x="0" y="0"/>
                    </a:lnTo>
                    <a:lnTo>
                      <a:pt x="0" y="2269490"/>
                    </a:lnTo>
                    <a:lnTo>
                      <a:pt x="6017632" y="2269490"/>
                    </a:lnTo>
                    <a:lnTo>
                      <a:pt x="6017632" y="2268220"/>
                    </a:lnTo>
                    <a:lnTo>
                      <a:pt x="6606912" y="1134110"/>
                    </a:lnTo>
                    <a:close/>
                  </a:path>
                </a:pathLst>
              </a:custGeom>
              <a:solidFill>
                <a:srgbClr val="ABDF7A"/>
              </a:solidFill>
              <a:ln>
                <a:noFill/>
              </a:ln>
            </p:spPr>
          </p:sp>
        </p:grpSp>
        <p:sp>
          <p:nvSpPr>
            <p:cNvPr id="241" name="Google Shape;241;p21"/>
            <p:cNvSpPr txBox="1"/>
            <p:nvPr/>
          </p:nvSpPr>
          <p:spPr>
            <a:xfrm>
              <a:off x="888550" y="435367"/>
              <a:ext cx="6801246" cy="1895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Fonte tamanho: 10</a:t>
              </a:r>
              <a:endParaRPr/>
            </a:p>
            <a:p>
              <a:pPr indent="0" lvl="0" marL="0" marR="0" rt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Espaçamento entre linhas: 1,0</a:t>
              </a:r>
              <a:endParaRPr/>
            </a:p>
            <a:p>
              <a:pPr indent="0" lvl="0" marL="0" marR="0" rtl="0" algn="just">
                <a:lnSpc>
                  <a:spcPct val="10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Linha em branco antes e depois</a:t>
              </a:r>
              <a:endParaRPr/>
            </a:p>
            <a:p>
              <a:pPr indent="0" lvl="0" marL="0" marR="0" rt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 citação: 1,5</a:t>
              </a:r>
              <a:endParaRPr/>
            </a:p>
          </p:txBody>
        </p:sp>
      </p:grpSp>
      <p:grpSp>
        <p:nvGrpSpPr>
          <p:cNvPr id="242" name="Google Shape;242;p21"/>
          <p:cNvGrpSpPr/>
          <p:nvPr/>
        </p:nvGrpSpPr>
        <p:grpSpPr>
          <a:xfrm>
            <a:off x="1028700" y="9273540"/>
            <a:ext cx="2840632" cy="743983"/>
            <a:chOff x="0" y="0"/>
            <a:chExt cx="3787508" cy="991978"/>
          </a:xfrm>
        </p:grpSpPr>
        <p:grpSp>
          <p:nvGrpSpPr>
            <p:cNvPr id="243" name="Google Shape;243;p21"/>
            <p:cNvGrpSpPr/>
            <p:nvPr/>
          </p:nvGrpSpPr>
          <p:grpSpPr>
            <a:xfrm>
              <a:off x="0" y="0"/>
              <a:ext cx="3787508" cy="991978"/>
              <a:chOff x="0" y="0"/>
              <a:chExt cx="10386634" cy="2720340"/>
            </a:xfrm>
          </p:grpSpPr>
          <p:sp>
            <p:nvSpPr>
              <p:cNvPr id="244" name="Google Shape;244;p21"/>
              <p:cNvSpPr/>
              <p:nvPr/>
            </p:nvSpPr>
            <p:spPr>
              <a:xfrm>
                <a:off x="0" y="0"/>
                <a:ext cx="450850" cy="450850"/>
              </a:xfrm>
              <a:custGeom>
                <a:rect b="b" l="l" r="r" t="t"/>
                <a:pathLst>
                  <a:path extrusionOk="0" h="450850" w="450850">
                    <a:moveTo>
                      <a:pt x="450850" y="450850"/>
                    </a:moveTo>
                    <a:lnTo>
                      <a:pt x="0" y="450850"/>
                    </a:lnTo>
                    <a:lnTo>
                      <a:pt x="450850" y="0"/>
                    </a:lnTo>
                    <a:close/>
                  </a:path>
                </a:pathLst>
              </a:custGeom>
              <a:solidFill>
                <a:srgbClr val="3E5B2A"/>
              </a:solidFill>
              <a:ln>
                <a:noFill/>
              </a:ln>
            </p:spPr>
          </p:sp>
          <p:sp>
            <p:nvSpPr>
              <p:cNvPr id="245" name="Google Shape;245;p21"/>
              <p:cNvSpPr/>
              <p:nvPr/>
            </p:nvSpPr>
            <p:spPr>
              <a:xfrm>
                <a:off x="0" y="450850"/>
                <a:ext cx="10386634" cy="2269490"/>
              </a:xfrm>
              <a:custGeom>
                <a:rect b="b" l="l" r="r" t="t"/>
                <a:pathLst>
                  <a:path extrusionOk="0" h="2269490" w="10386634">
                    <a:moveTo>
                      <a:pt x="9797355" y="0"/>
                    </a:moveTo>
                    <a:lnTo>
                      <a:pt x="0" y="0"/>
                    </a:lnTo>
                    <a:lnTo>
                      <a:pt x="0" y="2269490"/>
                    </a:lnTo>
                    <a:lnTo>
                      <a:pt x="9797355" y="2269490"/>
                    </a:lnTo>
                    <a:lnTo>
                      <a:pt x="9797355" y="2268220"/>
                    </a:lnTo>
                    <a:lnTo>
                      <a:pt x="10386634" y="1134110"/>
                    </a:lnTo>
                    <a:close/>
                  </a:path>
                </a:pathLst>
              </a:custGeom>
              <a:solidFill>
                <a:srgbClr val="ABDF7A"/>
              </a:solidFill>
              <a:ln>
                <a:noFill/>
              </a:ln>
            </p:spPr>
          </p:sp>
        </p:grpSp>
        <p:sp>
          <p:nvSpPr>
            <p:cNvPr id="246" name="Google Shape;246;p21"/>
            <p:cNvSpPr txBox="1"/>
            <p:nvPr/>
          </p:nvSpPr>
          <p:spPr>
            <a:xfrm>
              <a:off x="623331" y="353340"/>
              <a:ext cx="2540847" cy="498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referência</a:t>
              </a:r>
              <a:endParaRPr/>
            </a:p>
          </p:txBody>
        </p:sp>
      </p:grpSp>
      <p:sp>
        <p:nvSpPr>
          <p:cNvPr id="247" name="Google Shape;247;p21"/>
          <p:cNvSpPr txBox="1"/>
          <p:nvPr/>
        </p:nvSpPr>
        <p:spPr>
          <a:xfrm>
            <a:off x="1645197" y="776048"/>
            <a:ext cx="5647531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CITAÇÃO DIRETA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acima de três linhas</a:t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1"/>
          <p:cNvSpPr txBox="1"/>
          <p:nvPr/>
        </p:nvSpPr>
        <p:spPr>
          <a:xfrm>
            <a:off x="4054509" y="9540583"/>
            <a:ext cx="13802170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COHEN, Renato.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como linguagem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3. ed. São Paulo: Perspectiva, 2013.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