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69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AD55-7916-C94F-B241-2ECAC3EE8E95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D689-4BA7-834A-8F55-3E32F8AC17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65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AD55-7916-C94F-B241-2ECAC3EE8E95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D689-4BA7-834A-8F55-3E32F8AC17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4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AD55-7916-C94F-B241-2ECAC3EE8E95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D689-4BA7-834A-8F55-3E32F8AC17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4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AD55-7916-C94F-B241-2ECAC3EE8E95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D689-4BA7-834A-8F55-3E32F8AC17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64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AD55-7916-C94F-B241-2ECAC3EE8E95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D689-4BA7-834A-8F55-3E32F8AC17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8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AD55-7916-C94F-B241-2ECAC3EE8E95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D689-4BA7-834A-8F55-3E32F8AC17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2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AD55-7916-C94F-B241-2ECAC3EE8E95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D689-4BA7-834A-8F55-3E32F8AC17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1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AD55-7916-C94F-B241-2ECAC3EE8E95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D689-4BA7-834A-8F55-3E32F8AC17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3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AD55-7916-C94F-B241-2ECAC3EE8E95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D689-4BA7-834A-8F55-3E32F8AC17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0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AD55-7916-C94F-B241-2ECAC3EE8E95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D689-4BA7-834A-8F55-3E32F8AC17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9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AAD55-7916-C94F-B241-2ECAC3EE8E95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DD689-4BA7-834A-8F55-3E32F8AC17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6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AAD55-7916-C94F-B241-2ECAC3EE8E95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DD689-4BA7-834A-8F55-3E32F8AC173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84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 rot="5400000">
            <a:off x="-3510930" y="3828772"/>
            <a:ext cx="9143996" cy="14864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64" y="262249"/>
            <a:ext cx="21659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 smtClean="0">
                <a:solidFill>
                  <a:schemeClr val="bg1"/>
                </a:solidFill>
                <a:latin typeface="+mj-lt"/>
              </a:rPr>
              <a:t>13ª Semana Científica de </a:t>
            </a:r>
          </a:p>
          <a:p>
            <a:pPr algn="ctr"/>
            <a:r>
              <a:rPr lang="pt-BR" sz="1600" dirty="0" smtClean="0">
                <a:solidFill>
                  <a:schemeClr val="bg1"/>
                </a:solidFill>
                <a:latin typeface="+mj-lt"/>
              </a:rPr>
              <a:t>Enfermagem</a:t>
            </a:r>
          </a:p>
          <a:p>
            <a:pPr algn="ctr"/>
            <a:endParaRPr lang="pt-BR" sz="1200" dirty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pt-BR" sz="1000" dirty="0">
                <a:solidFill>
                  <a:schemeClr val="bg1"/>
                </a:solidFill>
                <a:latin typeface="+mj-lt"/>
              </a:rPr>
              <a:t>76ª Semana Brasileira de </a:t>
            </a:r>
            <a:r>
              <a:rPr lang="pt-BR" sz="1600" dirty="0" smtClean="0">
                <a:solidFill>
                  <a:schemeClr val="bg1"/>
                </a:solidFill>
                <a:latin typeface="+mj-lt"/>
              </a:rPr>
              <a:t>Enfermagem</a:t>
            </a:r>
            <a:endParaRPr lang="pt-BR" sz="10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6" name="Conector reto 6"/>
          <p:cNvCxnSpPr/>
          <p:nvPr/>
        </p:nvCxnSpPr>
        <p:spPr>
          <a:xfrm>
            <a:off x="317838" y="222957"/>
            <a:ext cx="148646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10"/>
          <p:cNvCxnSpPr/>
          <p:nvPr/>
        </p:nvCxnSpPr>
        <p:spPr>
          <a:xfrm>
            <a:off x="317838" y="1359938"/>
            <a:ext cx="14864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ângulo 11"/>
          <p:cNvSpPr/>
          <p:nvPr/>
        </p:nvSpPr>
        <p:spPr>
          <a:xfrm rot="5400000">
            <a:off x="3123395" y="-1566603"/>
            <a:ext cx="611206" cy="685800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 </a:t>
            </a:r>
          </a:p>
        </p:txBody>
      </p:sp>
      <p:sp>
        <p:nvSpPr>
          <p:cNvPr id="9" name="Retângulo 12"/>
          <p:cNvSpPr/>
          <p:nvPr/>
        </p:nvSpPr>
        <p:spPr>
          <a:xfrm>
            <a:off x="1618360" y="1553692"/>
            <a:ext cx="5256584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</a:rPr>
              <a:t>Enfermagem em Defesa do SUS </a:t>
            </a:r>
          </a:p>
          <a:p>
            <a:pPr algn="ctr"/>
            <a:r>
              <a:rPr lang="pt-BR" sz="1200" b="1" dirty="0" smtClean="0">
                <a:solidFill>
                  <a:schemeClr val="bg1"/>
                </a:solidFill>
              </a:rPr>
              <a:t>Construindo a 15ª Conferência Nacional de Saúde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10" name="CaixaDeTexto 13"/>
          <p:cNvSpPr txBox="1"/>
          <p:nvPr/>
        </p:nvSpPr>
        <p:spPr>
          <a:xfrm>
            <a:off x="317838" y="2297366"/>
            <a:ext cx="1486460" cy="6903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>
                <a:solidFill>
                  <a:schemeClr val="bg1"/>
                </a:solidFill>
              </a:rPr>
              <a:t>Data</a:t>
            </a:r>
          </a:p>
          <a:p>
            <a:r>
              <a:rPr lang="pt-BR" sz="1100" b="1" dirty="0" smtClean="0">
                <a:solidFill>
                  <a:schemeClr val="bg1"/>
                </a:solidFill>
              </a:rPr>
              <a:t>12 a 14 de maio de 2015</a:t>
            </a:r>
          </a:p>
          <a:p>
            <a:endParaRPr lang="pt-BR" sz="1100" b="1" dirty="0" smtClean="0">
              <a:solidFill>
                <a:schemeClr val="bg1"/>
              </a:solidFill>
            </a:endParaRPr>
          </a:p>
          <a:p>
            <a:r>
              <a:rPr lang="pt-BR" sz="1050" dirty="0" smtClean="0">
                <a:solidFill>
                  <a:schemeClr val="bg1"/>
                </a:solidFill>
              </a:rPr>
              <a:t>Local</a:t>
            </a:r>
          </a:p>
          <a:p>
            <a:r>
              <a:rPr lang="pt-BR" sz="1050" b="1" dirty="0" smtClean="0">
                <a:solidFill>
                  <a:schemeClr val="bg1"/>
                </a:solidFill>
              </a:rPr>
              <a:t>Auditório Ruy </a:t>
            </a:r>
            <a:r>
              <a:rPr lang="pt-BR" sz="1050" b="1" dirty="0" err="1" smtClean="0">
                <a:solidFill>
                  <a:schemeClr val="bg1"/>
                </a:solidFill>
              </a:rPr>
              <a:t>Hülse</a:t>
            </a:r>
            <a:r>
              <a:rPr lang="pt-BR" sz="1050" b="1" dirty="0" smtClean="0">
                <a:solidFill>
                  <a:schemeClr val="bg1"/>
                </a:solidFill>
              </a:rPr>
              <a:t> –UNESC</a:t>
            </a:r>
            <a:endParaRPr lang="pt-BR" sz="1050" b="1" dirty="0">
              <a:solidFill>
                <a:schemeClr val="bg1"/>
              </a:solidFill>
            </a:endParaRPr>
          </a:p>
          <a:p>
            <a:r>
              <a:rPr lang="pt-BR" sz="1050" dirty="0" smtClean="0">
                <a:solidFill>
                  <a:schemeClr val="bg1"/>
                </a:solidFill>
              </a:rPr>
              <a:t>Contato</a:t>
            </a:r>
          </a:p>
          <a:p>
            <a:r>
              <a:rPr lang="pt-BR" sz="1050" b="1" dirty="0" smtClean="0">
                <a:solidFill>
                  <a:schemeClr val="bg1"/>
                </a:solidFill>
              </a:rPr>
              <a:t>enfermagem@</a:t>
            </a:r>
            <a:r>
              <a:rPr lang="pt-BR" sz="900" b="1" dirty="0" smtClean="0">
                <a:solidFill>
                  <a:schemeClr val="bg1"/>
                </a:solidFill>
              </a:rPr>
              <a:t>unesc.net</a:t>
            </a:r>
            <a:endParaRPr lang="pt-BR" sz="1050" b="1" dirty="0" smtClean="0">
              <a:solidFill>
                <a:schemeClr val="bg1"/>
              </a:solidFill>
            </a:endParaRPr>
          </a:p>
          <a:p>
            <a:r>
              <a:rPr lang="pt-BR" sz="1050" b="1" dirty="0" smtClean="0">
                <a:solidFill>
                  <a:schemeClr val="bg1"/>
                </a:solidFill>
              </a:rPr>
              <a:t>3431-2562</a:t>
            </a:r>
          </a:p>
          <a:p>
            <a:endParaRPr lang="pt-BR" sz="1100" b="1" dirty="0" smtClean="0">
              <a:solidFill>
                <a:schemeClr val="bg1"/>
              </a:solidFill>
            </a:endParaRPr>
          </a:p>
          <a:p>
            <a:r>
              <a:rPr lang="pt-BR" sz="1100" dirty="0" smtClean="0">
                <a:solidFill>
                  <a:schemeClr val="bg1"/>
                </a:solidFill>
              </a:rPr>
              <a:t>Investimento</a:t>
            </a:r>
          </a:p>
          <a:p>
            <a:pPr>
              <a:lnSpc>
                <a:spcPct val="90000"/>
              </a:lnSpc>
            </a:pPr>
            <a:r>
              <a:rPr lang="pt-BR" sz="1100" b="1" dirty="0">
                <a:solidFill>
                  <a:srgbClr val="FFFFFF"/>
                </a:solidFill>
              </a:rPr>
              <a:t>Acadêmicos de graduação e profissionais de nível </a:t>
            </a:r>
            <a:r>
              <a:rPr lang="pt-BR" sz="1100" b="1" dirty="0" smtClean="0">
                <a:solidFill>
                  <a:srgbClr val="FFFFFF"/>
                </a:solidFill>
              </a:rPr>
              <a:t>médio: </a:t>
            </a:r>
            <a:r>
              <a:rPr lang="pt-BR" sz="1100" b="1" dirty="0" err="1" smtClean="0">
                <a:solidFill>
                  <a:srgbClr val="FFFFFF"/>
                </a:solidFill>
              </a:rPr>
              <a:t>R</a:t>
            </a:r>
            <a:r>
              <a:rPr lang="pt-BR" sz="1100" b="1" dirty="0">
                <a:solidFill>
                  <a:srgbClr val="FFFFFF"/>
                </a:solidFill>
              </a:rPr>
              <a:t>$ </a:t>
            </a:r>
            <a:r>
              <a:rPr lang="pt-BR" sz="1100" b="1" dirty="0" smtClean="0">
                <a:solidFill>
                  <a:srgbClr val="FFFFFF"/>
                </a:solidFill>
              </a:rPr>
              <a:t>20,00</a:t>
            </a:r>
            <a:endParaRPr lang="pt-BR" sz="1100" b="1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pt-BR" sz="1100" b="1" dirty="0">
                <a:solidFill>
                  <a:srgbClr val="FFFFFF"/>
                </a:solidFill>
              </a:rPr>
              <a:t>acadêmicos de pós-</a:t>
            </a:r>
            <a:r>
              <a:rPr lang="pt-BR" sz="1100" b="1" dirty="0" smtClean="0">
                <a:solidFill>
                  <a:srgbClr val="FFFFFF"/>
                </a:solidFill>
              </a:rPr>
              <a:t>graduação e Profissional </a:t>
            </a:r>
            <a:r>
              <a:rPr lang="pt-BR" sz="1100" b="1" dirty="0">
                <a:solidFill>
                  <a:srgbClr val="FFFFFF"/>
                </a:solidFill>
              </a:rPr>
              <a:t>de Nível Superior </a:t>
            </a:r>
            <a:r>
              <a:rPr lang="pt-BR" sz="1100" b="1" dirty="0" smtClean="0">
                <a:solidFill>
                  <a:srgbClr val="FFFFFF"/>
                </a:solidFill>
              </a:rPr>
              <a:t>: </a:t>
            </a:r>
            <a:endParaRPr lang="pt-BR" sz="1100" b="1" dirty="0">
              <a:solidFill>
                <a:srgbClr val="FFFFFF"/>
              </a:solidFill>
            </a:endParaRPr>
          </a:p>
          <a:p>
            <a:pPr>
              <a:lnSpc>
                <a:spcPct val="90000"/>
              </a:lnSpc>
            </a:pPr>
            <a:r>
              <a:rPr lang="pt-BR" sz="1100" b="1" dirty="0" err="1">
                <a:solidFill>
                  <a:srgbClr val="FFFFFF"/>
                </a:solidFill>
              </a:rPr>
              <a:t>R</a:t>
            </a:r>
            <a:r>
              <a:rPr lang="pt-BR" sz="1100" b="1" dirty="0">
                <a:solidFill>
                  <a:srgbClr val="FFFFFF"/>
                </a:solidFill>
              </a:rPr>
              <a:t>$ </a:t>
            </a:r>
            <a:r>
              <a:rPr lang="pt-BR" sz="1100" b="1" dirty="0" smtClean="0">
                <a:solidFill>
                  <a:srgbClr val="FFFFFF"/>
                </a:solidFill>
              </a:rPr>
              <a:t>50,00</a:t>
            </a:r>
          </a:p>
          <a:p>
            <a:endParaRPr lang="pt-BR" sz="1100" dirty="0">
              <a:solidFill>
                <a:schemeClr val="bg1"/>
              </a:solidFill>
            </a:endParaRPr>
          </a:p>
          <a:p>
            <a:r>
              <a:rPr lang="pt-BR" sz="1100" dirty="0" smtClean="0">
                <a:solidFill>
                  <a:schemeClr val="bg1"/>
                </a:solidFill>
              </a:rPr>
              <a:t>Submissão de Trabalhos</a:t>
            </a:r>
          </a:p>
          <a:p>
            <a:r>
              <a:rPr lang="pt-BR" sz="1100" b="1" dirty="0" smtClean="0">
                <a:solidFill>
                  <a:schemeClr val="bg1"/>
                </a:solidFill>
              </a:rPr>
              <a:t>inscricaoenfermagem@unesc.net</a:t>
            </a:r>
          </a:p>
          <a:p>
            <a:r>
              <a:rPr lang="pt-BR" sz="1100" b="1" dirty="0" smtClean="0">
                <a:solidFill>
                  <a:schemeClr val="bg1"/>
                </a:solidFill>
              </a:rPr>
              <a:t>Prazo: </a:t>
            </a:r>
            <a:r>
              <a:rPr lang="pt-BR" sz="1100" b="1" dirty="0" smtClean="0">
                <a:solidFill>
                  <a:schemeClr val="bg1"/>
                </a:solidFill>
              </a:rPr>
              <a:t>10</a:t>
            </a:r>
            <a:r>
              <a:rPr lang="pt-BR" sz="1100" b="1" dirty="0" smtClean="0">
                <a:solidFill>
                  <a:schemeClr val="bg1"/>
                </a:solidFill>
              </a:rPr>
              <a:t>/05/2015</a:t>
            </a:r>
            <a:endParaRPr lang="pt-BR" sz="1100" b="1" dirty="0">
              <a:solidFill>
                <a:schemeClr val="bg1"/>
              </a:solidFill>
            </a:endParaRPr>
          </a:p>
          <a:p>
            <a:endParaRPr lang="pt-BR" sz="1100" b="1" dirty="0" smtClean="0">
              <a:solidFill>
                <a:schemeClr val="bg1"/>
              </a:solidFill>
            </a:endParaRPr>
          </a:p>
          <a:p>
            <a:endParaRPr lang="pt-BR" sz="1100" b="1" dirty="0">
              <a:solidFill>
                <a:schemeClr val="bg1"/>
              </a:solidFill>
            </a:endParaRPr>
          </a:p>
          <a:p>
            <a:r>
              <a:rPr lang="pt-BR" sz="1050" dirty="0" smtClean="0">
                <a:solidFill>
                  <a:schemeClr val="bg1"/>
                </a:solidFill>
              </a:rPr>
              <a:t>Realização</a:t>
            </a:r>
          </a:p>
          <a:p>
            <a:r>
              <a:rPr lang="pt-BR" sz="1050" b="1" dirty="0" smtClean="0">
                <a:solidFill>
                  <a:schemeClr val="bg1"/>
                </a:solidFill>
              </a:rPr>
              <a:t>Curso de Enfermagem</a:t>
            </a:r>
          </a:p>
          <a:p>
            <a:r>
              <a:rPr lang="pt-BR" sz="1050" b="1" dirty="0" err="1" smtClean="0">
                <a:solidFill>
                  <a:schemeClr val="bg1"/>
                </a:solidFill>
              </a:rPr>
              <a:t>Unesc</a:t>
            </a:r>
            <a:endParaRPr lang="pt-BR" sz="1050" b="1" dirty="0" smtClean="0">
              <a:solidFill>
                <a:schemeClr val="bg1"/>
              </a:solidFill>
            </a:endParaRPr>
          </a:p>
          <a:p>
            <a:endParaRPr lang="pt-BR" sz="1050" b="1" dirty="0">
              <a:solidFill>
                <a:schemeClr val="bg1"/>
              </a:solidFill>
            </a:endParaRPr>
          </a:p>
          <a:p>
            <a:r>
              <a:rPr lang="pt-BR" sz="1050" dirty="0" smtClean="0">
                <a:solidFill>
                  <a:schemeClr val="bg1"/>
                </a:solidFill>
              </a:rPr>
              <a:t>Apoio</a:t>
            </a:r>
          </a:p>
          <a:p>
            <a:r>
              <a:rPr lang="pt-BR" sz="1050" b="1" dirty="0" smtClean="0">
                <a:solidFill>
                  <a:schemeClr val="bg1"/>
                </a:solidFill>
              </a:rPr>
              <a:t>Secretarias de Saúde da Região AMREC</a:t>
            </a:r>
          </a:p>
          <a:p>
            <a:r>
              <a:rPr lang="pt-BR" sz="1050" b="1" dirty="0">
                <a:solidFill>
                  <a:schemeClr val="bg1"/>
                </a:solidFill>
              </a:rPr>
              <a:t>Hospital São João Batista</a:t>
            </a:r>
          </a:p>
          <a:p>
            <a:r>
              <a:rPr lang="pt-BR" sz="1050" b="1" dirty="0" smtClean="0">
                <a:solidFill>
                  <a:schemeClr val="bg1"/>
                </a:solidFill>
              </a:rPr>
              <a:t>Hospital São José</a:t>
            </a:r>
          </a:p>
          <a:p>
            <a:r>
              <a:rPr lang="pt-BR" sz="1050" b="1" dirty="0" smtClean="0">
                <a:solidFill>
                  <a:schemeClr val="bg1"/>
                </a:solidFill>
              </a:rPr>
              <a:t>Hospital UNIMED</a:t>
            </a:r>
          </a:p>
          <a:p>
            <a:r>
              <a:rPr lang="pt-BR" sz="1050" b="1" dirty="0" err="1" smtClean="0">
                <a:solidFill>
                  <a:schemeClr val="bg1"/>
                </a:solidFill>
              </a:rPr>
              <a:t>ABEn</a:t>
            </a:r>
            <a:r>
              <a:rPr lang="pt-BR" sz="1050" b="1" dirty="0" smtClean="0">
                <a:solidFill>
                  <a:schemeClr val="bg1"/>
                </a:solidFill>
              </a:rPr>
              <a:t>-SC</a:t>
            </a:r>
          </a:p>
          <a:p>
            <a:r>
              <a:rPr lang="pt-BR" sz="1050" b="1" dirty="0" err="1" smtClean="0">
                <a:solidFill>
                  <a:schemeClr val="bg1"/>
                </a:solidFill>
              </a:rPr>
              <a:t>COREn</a:t>
            </a:r>
            <a:r>
              <a:rPr lang="pt-BR" sz="1050" b="1" dirty="0" smtClean="0">
                <a:solidFill>
                  <a:schemeClr val="bg1"/>
                </a:solidFill>
              </a:rPr>
              <a:t>-SC</a:t>
            </a:r>
            <a:endParaRPr lang="pt-BR" sz="1050" b="1" dirty="0">
              <a:solidFill>
                <a:schemeClr val="bg1"/>
              </a:solidFill>
            </a:endParaRPr>
          </a:p>
        </p:txBody>
      </p:sp>
      <p:sp>
        <p:nvSpPr>
          <p:cNvPr id="11" name="Retângulo 15"/>
          <p:cNvSpPr/>
          <p:nvPr/>
        </p:nvSpPr>
        <p:spPr>
          <a:xfrm>
            <a:off x="1965047" y="2288769"/>
            <a:ext cx="4754787" cy="6733409"/>
          </a:xfrm>
          <a:prstGeom prst="rect">
            <a:avLst/>
          </a:prstGeom>
          <a:solidFill>
            <a:srgbClr val="006800">
              <a:alpha val="5294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 b="1" dirty="0" smtClean="0"/>
          </a:p>
          <a:p>
            <a:pPr algn="ctr"/>
            <a:endParaRPr lang="pt-BR" sz="1200" b="1" dirty="0"/>
          </a:p>
          <a:p>
            <a:pPr algn="ctr"/>
            <a:r>
              <a:rPr lang="pt-BR" sz="2000" b="1" dirty="0" smtClean="0"/>
              <a:t>Programação</a:t>
            </a:r>
            <a:endParaRPr lang="pt-BR" sz="2000" b="1" dirty="0" smtClean="0"/>
          </a:p>
          <a:p>
            <a:pPr algn="ctr"/>
            <a:endParaRPr lang="pt-BR" sz="1200" dirty="0"/>
          </a:p>
          <a:p>
            <a:pPr algn="ctr"/>
            <a:r>
              <a:rPr lang="pt-BR" sz="1200" b="1" dirty="0" smtClean="0"/>
              <a:t>12 de Maio – Terça-feira</a:t>
            </a:r>
          </a:p>
          <a:p>
            <a:pPr algn="ctr"/>
            <a:endParaRPr lang="pt-BR" sz="1200" b="1" dirty="0" smtClean="0"/>
          </a:p>
          <a:p>
            <a:r>
              <a:rPr lang="pt-BR" sz="1200" b="1" dirty="0" smtClean="0"/>
              <a:t>17:00h -</a:t>
            </a:r>
            <a:r>
              <a:rPr lang="pt-BR" sz="1200" dirty="0" smtClean="0"/>
              <a:t> </a:t>
            </a:r>
            <a:r>
              <a:rPr lang="pt-BR" sz="1200" b="1" i="1" dirty="0" smtClean="0"/>
              <a:t>Credenciamento e Entrega de Materiais</a:t>
            </a:r>
            <a:endParaRPr lang="pt-BR" sz="1200" b="1" dirty="0" smtClean="0"/>
          </a:p>
          <a:p>
            <a:r>
              <a:rPr lang="pt-BR" sz="1200" b="1" dirty="0" smtClean="0"/>
              <a:t>19:00h - </a:t>
            </a:r>
            <a:r>
              <a:rPr lang="pt-BR" sz="1200" i="1" dirty="0" smtClean="0"/>
              <a:t>Apresentação Cultural e Coquetel de Abertura</a:t>
            </a:r>
            <a:endParaRPr lang="pt-BR" sz="1200" b="1" dirty="0" smtClean="0"/>
          </a:p>
          <a:p>
            <a:r>
              <a:rPr lang="pt-BR" sz="1200" b="1" dirty="0" smtClean="0"/>
              <a:t>19:30h: - </a:t>
            </a:r>
            <a:r>
              <a:rPr lang="pt-BR" sz="1200" b="1" i="1" dirty="0" smtClean="0"/>
              <a:t>Cerimonial de Abertura</a:t>
            </a:r>
            <a:endParaRPr lang="pt-BR" sz="1200" b="1" dirty="0" smtClean="0"/>
          </a:p>
          <a:p>
            <a:r>
              <a:rPr lang="pt-BR" sz="1200" b="1" dirty="0" smtClean="0"/>
              <a:t>20:00h - </a:t>
            </a:r>
            <a:r>
              <a:rPr lang="pt-BR" sz="1200" b="1" i="1" dirty="0" smtClean="0">
                <a:solidFill>
                  <a:schemeClr val="bg1"/>
                </a:solidFill>
              </a:rPr>
              <a:t>Conferência de Abertura -  </a:t>
            </a:r>
          </a:p>
          <a:p>
            <a:pPr algn="ctr"/>
            <a:r>
              <a:rPr lang="pt-BR" sz="1200" b="1" i="1" dirty="0" smtClean="0">
                <a:solidFill>
                  <a:schemeClr val="bg1"/>
                </a:solidFill>
              </a:rPr>
              <a:t>“Enfermagem em Defesa do SUS Construindo a 15ª Conferência Nacional de Saúde”</a:t>
            </a:r>
          </a:p>
          <a:p>
            <a:r>
              <a:rPr lang="pt-BR" sz="1200" dirty="0" smtClean="0"/>
              <a:t>Enf. Prof. Dra. Luciane </a:t>
            </a:r>
            <a:r>
              <a:rPr lang="pt-BR" sz="1200" dirty="0" err="1" smtClean="0"/>
              <a:t>Bisognin</a:t>
            </a:r>
            <a:r>
              <a:rPr lang="pt-BR" sz="1200" dirty="0" smtClean="0"/>
              <a:t> </a:t>
            </a:r>
            <a:r>
              <a:rPr lang="pt-BR" sz="1200" dirty="0" err="1" smtClean="0"/>
              <a:t>Ceretta</a:t>
            </a:r>
            <a:endParaRPr lang="pt-BR" sz="1200" dirty="0" smtClean="0"/>
          </a:p>
          <a:p>
            <a:r>
              <a:rPr lang="pt-BR" sz="1200" dirty="0" smtClean="0"/>
              <a:t>Enf. Dr</a:t>
            </a:r>
            <a:r>
              <a:rPr lang="pt-BR" sz="1200" dirty="0" smtClean="0"/>
              <a:t>. </a:t>
            </a:r>
            <a:r>
              <a:rPr lang="pt-BR" sz="1200" dirty="0" smtClean="0"/>
              <a:t>Gelson Albuquerque</a:t>
            </a:r>
          </a:p>
          <a:p>
            <a:pPr algn="ctr"/>
            <a:endParaRPr lang="pt-BR" sz="800" dirty="0" smtClean="0"/>
          </a:p>
          <a:p>
            <a:pPr algn="ctr"/>
            <a:r>
              <a:rPr lang="pt-BR" sz="1200" b="1" dirty="0" smtClean="0"/>
              <a:t>13 </a:t>
            </a:r>
            <a:r>
              <a:rPr lang="pt-BR" sz="1200" b="1" dirty="0" smtClean="0"/>
              <a:t>de Maio – </a:t>
            </a:r>
            <a:r>
              <a:rPr lang="pt-BR" sz="1200" b="1" dirty="0" smtClean="0"/>
              <a:t>Quarta-feira</a:t>
            </a:r>
            <a:endParaRPr lang="pt-BR" sz="1200" b="1" dirty="0" smtClean="0"/>
          </a:p>
          <a:p>
            <a:endParaRPr lang="pt-BR" sz="1200" b="1" dirty="0" smtClean="0">
              <a:solidFill>
                <a:schemeClr val="bg1"/>
              </a:solidFill>
            </a:endParaRPr>
          </a:p>
          <a:p>
            <a:r>
              <a:rPr lang="pt-BR" sz="1200" b="1" dirty="0" smtClean="0">
                <a:solidFill>
                  <a:schemeClr val="bg1"/>
                </a:solidFill>
              </a:rPr>
              <a:t>13:30h </a:t>
            </a:r>
            <a:r>
              <a:rPr lang="pt-BR" sz="1200" b="1" dirty="0" smtClean="0">
                <a:solidFill>
                  <a:schemeClr val="bg1"/>
                </a:solidFill>
              </a:rPr>
              <a:t>– </a:t>
            </a:r>
            <a:r>
              <a:rPr lang="pt-BR" sz="1200" b="1" i="1" dirty="0" smtClean="0">
                <a:solidFill>
                  <a:schemeClr val="bg1"/>
                </a:solidFill>
              </a:rPr>
              <a:t>Simulação de uma conferência municipal de saúde </a:t>
            </a:r>
          </a:p>
          <a:p>
            <a:r>
              <a:rPr lang="en-US" sz="1200" dirty="0" err="1" smtClean="0"/>
              <a:t>Enf</a:t>
            </a:r>
            <a:r>
              <a:rPr lang="en-US" sz="1200" dirty="0" smtClean="0"/>
              <a:t> </a:t>
            </a:r>
            <a:r>
              <a:rPr lang="en-US" sz="1200" dirty="0" err="1"/>
              <a:t>Msc</a:t>
            </a:r>
            <a:r>
              <a:rPr lang="en-US" sz="1200" dirty="0"/>
              <a:t> Helga Regina </a:t>
            </a:r>
            <a:r>
              <a:rPr lang="en-US" sz="1200" dirty="0" err="1"/>
              <a:t>Bresciani</a:t>
            </a:r>
            <a:endParaRPr lang="pt-BR" sz="1200" i="1" dirty="0" smtClean="0">
              <a:solidFill>
                <a:schemeClr val="bg1"/>
              </a:solidFill>
            </a:endParaRPr>
          </a:p>
          <a:p>
            <a:r>
              <a:rPr lang="pt-BR" sz="1200" b="1" dirty="0" smtClean="0">
                <a:solidFill>
                  <a:schemeClr val="bg1"/>
                </a:solidFill>
              </a:rPr>
              <a:t>19:00h </a:t>
            </a:r>
            <a:r>
              <a:rPr lang="pt-BR" sz="1200" dirty="0" smtClean="0">
                <a:solidFill>
                  <a:schemeClr val="bg1"/>
                </a:solidFill>
              </a:rPr>
              <a:t>-  </a:t>
            </a:r>
            <a:r>
              <a:rPr lang="pt-BR" sz="1200" b="1" i="1" dirty="0" err="1" smtClean="0">
                <a:solidFill>
                  <a:schemeClr val="bg1"/>
                </a:solidFill>
              </a:rPr>
              <a:t>Mini-Cursos</a:t>
            </a:r>
            <a:endParaRPr lang="pt-BR" sz="1200" b="1" i="1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200" b="1" dirty="0" err="1" smtClean="0">
                <a:solidFill>
                  <a:schemeClr val="bg1"/>
                </a:solidFill>
              </a:rPr>
              <a:t>Cirurgia</a:t>
            </a:r>
            <a:r>
              <a:rPr lang="en-US" sz="1200" b="1" dirty="0" smtClean="0">
                <a:solidFill>
                  <a:schemeClr val="bg1"/>
                </a:solidFill>
              </a:rPr>
              <a:t> Segura </a:t>
            </a:r>
            <a:r>
              <a:rPr lang="en-US" sz="1200" dirty="0" smtClean="0">
                <a:solidFill>
                  <a:schemeClr val="bg1"/>
                </a:solidFill>
              </a:rPr>
              <a:t>- </a:t>
            </a:r>
            <a:r>
              <a:rPr lang="en-US" sz="1200" dirty="0"/>
              <a:t>Fernando </a:t>
            </a:r>
            <a:r>
              <a:rPr lang="en-US" sz="1200" dirty="0" err="1"/>
              <a:t>Bustamant</a:t>
            </a:r>
            <a:r>
              <a:rPr lang="en-US" sz="1200" dirty="0"/>
              <a:t> </a:t>
            </a:r>
            <a:r>
              <a:rPr lang="en-US" sz="1200" dirty="0" smtClean="0"/>
              <a:t>(</a:t>
            </a:r>
            <a:r>
              <a:rPr lang="en-US" sz="1200" dirty="0" err="1" smtClean="0"/>
              <a:t>Auditório</a:t>
            </a:r>
            <a:r>
              <a:rPr lang="en-US" sz="1200" dirty="0" smtClean="0"/>
              <a:t>)</a:t>
            </a:r>
            <a:endParaRPr lang="en-US" sz="1200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200" b="1" dirty="0" err="1" smtClean="0">
                <a:solidFill>
                  <a:schemeClr val="bg1"/>
                </a:solidFill>
              </a:rPr>
              <a:t>Cuidados</a:t>
            </a:r>
            <a:r>
              <a:rPr lang="en-US" sz="1200" b="1" dirty="0" smtClean="0">
                <a:solidFill>
                  <a:schemeClr val="bg1"/>
                </a:solidFill>
              </a:rPr>
              <a:t> de </a:t>
            </a:r>
            <a:r>
              <a:rPr lang="en-US" sz="1200" b="1" dirty="0" err="1" smtClean="0">
                <a:solidFill>
                  <a:schemeClr val="bg1"/>
                </a:solidFill>
              </a:rPr>
              <a:t>Enfermagem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</a:rPr>
              <a:t>em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</a:rPr>
              <a:t>Emergências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</a:rPr>
              <a:t>Psiquiátricas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 - </a:t>
            </a:r>
            <a:r>
              <a:rPr lang="en-US" sz="1200" dirty="0" err="1">
                <a:solidFill>
                  <a:schemeClr val="bg1"/>
                </a:solidFill>
              </a:rPr>
              <a:t>S</a:t>
            </a:r>
            <a:r>
              <a:rPr lang="en-US" sz="1200" dirty="0" err="1" smtClean="0">
                <a:solidFill>
                  <a:schemeClr val="bg1"/>
                </a:solidFill>
              </a:rPr>
              <a:t>inara</a:t>
            </a:r>
            <a:r>
              <a:rPr lang="en-US" sz="1200" dirty="0" smtClean="0">
                <a:solidFill>
                  <a:schemeClr val="bg1"/>
                </a:solidFill>
              </a:rPr>
              <a:t> Ribeiro </a:t>
            </a:r>
            <a:r>
              <a:rPr lang="en-US" sz="1200" dirty="0" err="1" smtClean="0">
                <a:solidFill>
                  <a:schemeClr val="bg1"/>
                </a:solidFill>
              </a:rPr>
              <a:t>Moraes</a:t>
            </a:r>
            <a:r>
              <a:rPr lang="en-US" sz="1200" dirty="0" smtClean="0">
                <a:solidFill>
                  <a:schemeClr val="bg1"/>
                </a:solidFill>
              </a:rPr>
              <a:t> (S-21</a:t>
            </a:r>
            <a:r>
              <a:rPr lang="en-US" sz="1200" dirty="0" smtClean="0">
                <a:solidFill>
                  <a:schemeClr val="bg1"/>
                </a:solidFill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1" dirty="0" err="1" smtClean="0">
                <a:solidFill>
                  <a:schemeClr val="bg1"/>
                </a:solidFill>
              </a:rPr>
              <a:t>Acreditação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en-US" sz="1200" b="1" dirty="0" err="1">
                <a:solidFill>
                  <a:schemeClr val="bg1"/>
                </a:solidFill>
              </a:rPr>
              <a:t>H</a:t>
            </a:r>
            <a:r>
              <a:rPr lang="en-US" sz="1200" b="1" dirty="0" err="1" smtClean="0">
                <a:solidFill>
                  <a:schemeClr val="bg1"/>
                </a:solidFill>
              </a:rPr>
              <a:t>ospitalar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– Patricia Bez </a:t>
            </a:r>
            <a:r>
              <a:rPr lang="en-US" sz="1200" dirty="0" err="1" smtClean="0">
                <a:solidFill>
                  <a:schemeClr val="bg1"/>
                </a:solidFill>
              </a:rPr>
              <a:t>Birollo</a:t>
            </a:r>
            <a:r>
              <a:rPr lang="en-US" sz="1200" dirty="0" smtClean="0">
                <a:solidFill>
                  <a:schemeClr val="bg1"/>
                </a:solidFill>
              </a:rPr>
              <a:t>  </a:t>
            </a:r>
            <a:r>
              <a:rPr lang="en-US" sz="1200" dirty="0" smtClean="0">
                <a:solidFill>
                  <a:schemeClr val="bg1"/>
                </a:solidFill>
              </a:rPr>
              <a:t>(S-22)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1" dirty="0" err="1" smtClean="0">
                <a:solidFill>
                  <a:schemeClr val="bg1"/>
                </a:solidFill>
              </a:rPr>
              <a:t>Cuidados</a:t>
            </a:r>
            <a:r>
              <a:rPr lang="en-US" sz="1200" b="1" dirty="0" smtClean="0">
                <a:solidFill>
                  <a:schemeClr val="bg1"/>
                </a:solidFill>
              </a:rPr>
              <a:t> de </a:t>
            </a:r>
            <a:r>
              <a:rPr lang="en-US" sz="1200" b="1" dirty="0" err="1" smtClean="0">
                <a:solidFill>
                  <a:schemeClr val="bg1"/>
                </a:solidFill>
              </a:rPr>
              <a:t>Enfermagem</a:t>
            </a:r>
            <a:r>
              <a:rPr lang="en-US" sz="1200" b="1" dirty="0" smtClean="0">
                <a:solidFill>
                  <a:schemeClr val="bg1"/>
                </a:solidFill>
              </a:rPr>
              <a:t> a </a:t>
            </a:r>
            <a:r>
              <a:rPr lang="en-US" sz="1200" b="1" dirty="0" err="1">
                <a:solidFill>
                  <a:schemeClr val="bg1"/>
                </a:solidFill>
              </a:rPr>
              <a:t>C</a:t>
            </a:r>
            <a:r>
              <a:rPr lang="en-US" sz="1200" b="1" dirty="0" err="1" smtClean="0">
                <a:solidFill>
                  <a:schemeClr val="bg1"/>
                </a:solidFill>
              </a:rPr>
              <a:t>riança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– Gabriela Dias (S-23</a:t>
            </a:r>
            <a:r>
              <a:rPr lang="en-US" sz="1200" dirty="0" smtClean="0">
                <a:solidFill>
                  <a:schemeClr val="bg1"/>
                </a:solidFill>
              </a:rPr>
              <a:t>)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b="1" dirty="0" err="1" smtClean="0">
                <a:solidFill>
                  <a:schemeClr val="bg1"/>
                </a:solidFill>
              </a:rPr>
              <a:t>Cuidados</a:t>
            </a:r>
            <a:r>
              <a:rPr lang="en-US" sz="1200" b="1" dirty="0" smtClean="0">
                <a:solidFill>
                  <a:schemeClr val="bg1"/>
                </a:solidFill>
              </a:rPr>
              <a:t> de </a:t>
            </a:r>
            <a:r>
              <a:rPr lang="en-US" sz="1200" b="1" dirty="0" err="1" smtClean="0">
                <a:solidFill>
                  <a:schemeClr val="bg1"/>
                </a:solidFill>
              </a:rPr>
              <a:t>Enfermagem</a:t>
            </a:r>
            <a:r>
              <a:rPr lang="en-US" sz="1200" b="1" dirty="0" smtClean="0">
                <a:solidFill>
                  <a:schemeClr val="bg1"/>
                </a:solidFill>
              </a:rPr>
              <a:t> no </a:t>
            </a:r>
            <a:r>
              <a:rPr lang="en-US" sz="1200" b="1" dirty="0" err="1" smtClean="0">
                <a:solidFill>
                  <a:schemeClr val="bg1"/>
                </a:solidFill>
              </a:rPr>
              <a:t>Envelhecer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</a:rPr>
              <a:t>Saudável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– </a:t>
            </a:r>
            <a:r>
              <a:rPr lang="en-US" sz="1200" dirty="0" err="1" smtClean="0">
                <a:solidFill>
                  <a:schemeClr val="bg1"/>
                </a:solidFill>
              </a:rPr>
              <a:t>Giovana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Barichinski</a:t>
            </a:r>
            <a:r>
              <a:rPr lang="en-US" sz="1200" dirty="0" smtClean="0">
                <a:solidFill>
                  <a:schemeClr val="bg1"/>
                </a:solidFill>
              </a:rPr>
              <a:t> e Maria </a:t>
            </a:r>
            <a:r>
              <a:rPr lang="en-US" sz="1200" dirty="0" err="1" smtClean="0">
                <a:solidFill>
                  <a:schemeClr val="bg1"/>
                </a:solidFill>
              </a:rPr>
              <a:t>Salete</a:t>
            </a: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Rigoni</a:t>
            </a:r>
            <a:r>
              <a:rPr lang="en-US" sz="1200" dirty="0" smtClean="0">
                <a:solidFill>
                  <a:schemeClr val="bg1"/>
                </a:solidFill>
              </a:rPr>
              <a:t>   (</a:t>
            </a:r>
            <a:r>
              <a:rPr lang="en-US" sz="1200" dirty="0" smtClean="0">
                <a:solidFill>
                  <a:schemeClr val="bg1"/>
                </a:solidFill>
              </a:rPr>
              <a:t>S-24)</a:t>
            </a:r>
            <a:endParaRPr lang="pt-BR" sz="1200" dirty="0" smtClean="0"/>
          </a:p>
          <a:p>
            <a:pPr algn="ctr"/>
            <a:endParaRPr lang="pt-BR" sz="1200" dirty="0" smtClean="0"/>
          </a:p>
          <a:p>
            <a:pPr algn="ctr"/>
            <a:r>
              <a:rPr lang="pt-BR" sz="1200" b="1" dirty="0" smtClean="0"/>
              <a:t>14 de Maio – Quinta-feira</a:t>
            </a:r>
          </a:p>
          <a:p>
            <a:pPr algn="ctr"/>
            <a:endParaRPr lang="pt-BR" sz="1200" dirty="0" smtClean="0"/>
          </a:p>
          <a:p>
            <a:r>
              <a:rPr lang="pt-BR" sz="1200" b="1" dirty="0" smtClean="0">
                <a:solidFill>
                  <a:srgbClr val="FFFFFF"/>
                </a:solidFill>
              </a:rPr>
              <a:t>13:30h – </a:t>
            </a:r>
            <a:r>
              <a:rPr lang="pt-BR" sz="1200" b="1" i="1" dirty="0" smtClean="0">
                <a:solidFill>
                  <a:srgbClr val="FFFFFF"/>
                </a:solidFill>
              </a:rPr>
              <a:t>Temas Livres </a:t>
            </a:r>
            <a:r>
              <a:rPr lang="pt-BR" sz="1200" i="1" dirty="0" smtClean="0">
                <a:solidFill>
                  <a:srgbClr val="FFFFFF"/>
                </a:solidFill>
              </a:rPr>
              <a:t>– Apresentação Oral</a:t>
            </a:r>
          </a:p>
          <a:p>
            <a:r>
              <a:rPr lang="pt-BR" sz="1200" b="1" dirty="0" smtClean="0">
                <a:solidFill>
                  <a:srgbClr val="FFFFFF"/>
                </a:solidFill>
              </a:rPr>
              <a:t>17:00h </a:t>
            </a:r>
            <a:r>
              <a:rPr lang="pt-BR" sz="1200" dirty="0" smtClean="0">
                <a:solidFill>
                  <a:srgbClr val="FFFFFF"/>
                </a:solidFill>
              </a:rPr>
              <a:t>-</a:t>
            </a:r>
            <a:r>
              <a:rPr lang="pt-BR" sz="1200" b="1" i="1" dirty="0" smtClean="0">
                <a:solidFill>
                  <a:srgbClr val="FFFFFF"/>
                </a:solidFill>
              </a:rPr>
              <a:t> Temas Livres </a:t>
            </a:r>
            <a:r>
              <a:rPr lang="pt-BR" sz="1200" i="1" dirty="0" smtClean="0">
                <a:solidFill>
                  <a:srgbClr val="FFFFFF"/>
                </a:solidFill>
              </a:rPr>
              <a:t>– Sessão Pôster</a:t>
            </a:r>
          </a:p>
          <a:p>
            <a:r>
              <a:rPr lang="pt-BR" sz="1200" b="1" dirty="0" smtClean="0">
                <a:solidFill>
                  <a:srgbClr val="FFFFFF"/>
                </a:solidFill>
              </a:rPr>
              <a:t>19:00h</a:t>
            </a:r>
            <a:r>
              <a:rPr lang="pt-BR" sz="1200" b="1" i="1" dirty="0" smtClean="0">
                <a:solidFill>
                  <a:srgbClr val="FFFFFF"/>
                </a:solidFill>
              </a:rPr>
              <a:t> – Conferência de Encerramento  -  “Enfermagem em Defesa do Cuidado”</a:t>
            </a:r>
          </a:p>
          <a:p>
            <a:r>
              <a:rPr lang="pt-BR" sz="1200" dirty="0" smtClean="0">
                <a:solidFill>
                  <a:srgbClr val="FFFFFF"/>
                </a:solidFill>
              </a:rPr>
              <a:t>Enf. Prof. Dra. Maria Lígia dos Reis </a:t>
            </a:r>
            <a:r>
              <a:rPr lang="pt-BR" sz="1200" dirty="0" err="1" smtClean="0">
                <a:solidFill>
                  <a:srgbClr val="FFFFFF"/>
                </a:solidFill>
              </a:rPr>
              <a:t>Bellaguarda</a:t>
            </a:r>
            <a:endParaRPr lang="pt-BR" sz="1200" b="1" dirty="0" smtClean="0">
              <a:solidFill>
                <a:srgbClr val="FFFFFF"/>
              </a:solidFill>
            </a:endParaRPr>
          </a:p>
          <a:p>
            <a:pPr algn="ctr"/>
            <a:endParaRPr lang="pt-BR" sz="1200" dirty="0" smtClean="0"/>
          </a:p>
          <a:p>
            <a:pPr algn="ctr"/>
            <a:endParaRPr lang="pt-BR" sz="1200" dirty="0"/>
          </a:p>
        </p:txBody>
      </p:sp>
      <p:grpSp>
        <p:nvGrpSpPr>
          <p:cNvPr id="12" name="Grupo 16"/>
          <p:cNvGrpSpPr/>
          <p:nvPr/>
        </p:nvGrpSpPr>
        <p:grpSpPr>
          <a:xfrm>
            <a:off x="2113191" y="166292"/>
            <a:ext cx="4606643" cy="1317614"/>
            <a:chOff x="2808342" y="4430560"/>
            <a:chExt cx="5364058" cy="1475917"/>
          </a:xfrm>
        </p:grpSpPr>
        <p:pic>
          <p:nvPicPr>
            <p:cNvPr id="13" name="Picture 5" descr="http://www.imesmercosur.org.br/cursos/46/imagem-chamada-mestrado-saude-coletiv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7163" y="4437113"/>
              <a:ext cx="1703030" cy="14693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7" descr="https://encrypted-tbn1.gstatic.com/images?q=tbn:ANd9GcRAZoYXxTB1M0u-wWpAo_Dc6QpLnlv2q7fR6uins2A00wwydlD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8342" y="4430560"/>
              <a:ext cx="1835666" cy="14759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0" descr="C:\Users\fisiopat\Downloads\medico1-divulgação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0193" y="4437113"/>
              <a:ext cx="1872207" cy="14693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9" name="Conector reto 10"/>
          <p:cNvCxnSpPr/>
          <p:nvPr/>
        </p:nvCxnSpPr>
        <p:spPr>
          <a:xfrm>
            <a:off x="1965047" y="2998538"/>
            <a:ext cx="475478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10"/>
          <p:cNvCxnSpPr/>
          <p:nvPr/>
        </p:nvCxnSpPr>
        <p:spPr>
          <a:xfrm>
            <a:off x="1959714" y="3359075"/>
            <a:ext cx="475478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to 10"/>
          <p:cNvCxnSpPr/>
          <p:nvPr/>
        </p:nvCxnSpPr>
        <p:spPr>
          <a:xfrm>
            <a:off x="1959715" y="4991903"/>
            <a:ext cx="475478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10"/>
          <p:cNvCxnSpPr/>
          <p:nvPr/>
        </p:nvCxnSpPr>
        <p:spPr>
          <a:xfrm>
            <a:off x="1959717" y="5295374"/>
            <a:ext cx="475478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10"/>
          <p:cNvCxnSpPr/>
          <p:nvPr/>
        </p:nvCxnSpPr>
        <p:spPr>
          <a:xfrm>
            <a:off x="1973879" y="7661042"/>
            <a:ext cx="475478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10"/>
          <p:cNvCxnSpPr/>
          <p:nvPr/>
        </p:nvCxnSpPr>
        <p:spPr>
          <a:xfrm>
            <a:off x="1973879" y="7335779"/>
            <a:ext cx="475478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705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5715</TotalTime>
  <Words>276</Words>
  <Application>Microsoft Office PowerPoint</Application>
  <PresentationFormat>Apresentação na tela (4:3)</PresentationFormat>
  <Paragraphs>68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Apresentação do PowerPoint</vt:lpstr>
    </vt:vector>
  </TitlesOfParts>
  <Company>pessoal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Cristiane Tomasi</dc:creator>
  <cp:lastModifiedBy>Curso de Enfermagem</cp:lastModifiedBy>
  <cp:revision>14</cp:revision>
  <cp:lastPrinted>2015-05-06T22:14:30Z</cp:lastPrinted>
  <dcterms:created xsi:type="dcterms:W3CDTF">2015-04-20T19:48:43Z</dcterms:created>
  <dcterms:modified xsi:type="dcterms:W3CDTF">2015-05-06T22:16:03Z</dcterms:modified>
</cp:coreProperties>
</file>